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44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72" r:id="rId12"/>
    <p:sldId id="266" r:id="rId13"/>
    <p:sldId id="277" r:id="rId14"/>
    <p:sldId id="268" r:id="rId15"/>
    <p:sldId id="276" r:id="rId16"/>
    <p:sldId id="267" r:id="rId17"/>
    <p:sldId id="273" r:id="rId18"/>
    <p:sldId id="269" r:id="rId19"/>
    <p:sldId id="270" r:id="rId20"/>
    <p:sldId id="271" r:id="rId21"/>
    <p:sldId id="278" r:id="rId22"/>
    <p:sldId id="279" r:id="rId23"/>
    <p:sldId id="280" r:id="rId24"/>
    <p:sldId id="281" r:id="rId25"/>
    <p:sldId id="282" r:id="rId26"/>
    <p:sldId id="283" r:id="rId27"/>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EF0818-DC04-4DEA-9E84-CDD26C1C15B5}" type="datetimeFigureOut">
              <a:rPr lang="de-CH" smtClean="0"/>
              <a:t>21.08.2012</a:t>
            </a:fld>
            <a:endParaRPr lang="de-CH"/>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218CF2-A1F1-4F90-8E87-E7544EF9D506}" type="slidenum">
              <a:rPr lang="de-CH" smtClean="0"/>
              <a:t>‹Nr.›</a:t>
            </a:fld>
            <a:endParaRPr lang="de-CH"/>
          </a:p>
        </p:txBody>
      </p:sp>
    </p:spTree>
    <p:extLst>
      <p:ext uri="{BB962C8B-B14F-4D97-AF65-F5344CB8AC3E}">
        <p14:creationId xmlns:p14="http://schemas.microsoft.com/office/powerpoint/2010/main" val="2960052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3">
        <a:schemeClr val="bg1"/>
      </p:bgRef>
    </p:bg>
    <p:spTree>
      <p:nvGrpSpPr>
        <p:cNvPr id="1" name=""/>
        <p:cNvGrpSpPr/>
        <p:nvPr/>
      </p:nvGrpSpPr>
      <p:grpSpPr>
        <a:xfrm>
          <a:off x="0" y="0"/>
          <a:ext cx="0" cy="0"/>
          <a:chOff x="0" y="0"/>
          <a:chExt cx="0" cy="0"/>
        </a:xfrm>
      </p:grpSpPr>
      <p:sp>
        <p:nvSpPr>
          <p:cNvPr id="12" name="Rechteck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Abgerundetes Rechteck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Unt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27AD7216-B2B0-49A5-8846-FB79EFBB59C8}" type="datetime1">
              <a:rPr lang="de-CH" smtClean="0"/>
              <a:t>21.08.2012</a:t>
            </a:fld>
            <a:endParaRPr lang="de-CH" dirty="0"/>
          </a:p>
        </p:txBody>
      </p:sp>
      <p:sp>
        <p:nvSpPr>
          <p:cNvPr id="17" name="Fußzeilenplatzhalter 16"/>
          <p:cNvSpPr>
            <a:spLocks noGrp="1"/>
          </p:cNvSpPr>
          <p:nvPr>
            <p:ph type="ftr" sz="quarter" idx="11"/>
          </p:nvPr>
        </p:nvSpPr>
        <p:spPr/>
        <p:txBody>
          <a:bodyPr/>
          <a:lstStyle/>
          <a:p>
            <a:endParaRPr lang="de-CH" dirty="0"/>
          </a:p>
        </p:txBody>
      </p:sp>
      <p:sp>
        <p:nvSpPr>
          <p:cNvPr id="29" name="Foliennummernplatzhalter 28"/>
          <p:cNvSpPr>
            <a:spLocks noGrp="1"/>
          </p:cNvSpPr>
          <p:nvPr>
            <p:ph type="sldNum" sz="quarter" idx="12"/>
          </p:nvPr>
        </p:nvSpPr>
        <p:spPr/>
        <p:txBody>
          <a:bodyPr lIns="0" tIns="0" rIns="0" bIns="0">
            <a:noAutofit/>
          </a:bodyPr>
          <a:lstStyle>
            <a:lvl1pPr>
              <a:defRPr sz="1400">
                <a:solidFill>
                  <a:srgbClr val="FFFFFF"/>
                </a:solidFill>
              </a:defRPr>
            </a:lvl1pPr>
          </a:lstStyle>
          <a:p>
            <a:fld id="{0F874494-44FE-469A-880B-19A1C655B442}" type="slidenum">
              <a:rPr lang="de-CH" smtClean="0"/>
              <a:t>‹Nr.›</a:t>
            </a:fld>
            <a:endParaRPr lang="de-CH" dirty="0"/>
          </a:p>
        </p:txBody>
      </p:sp>
      <p:sp>
        <p:nvSpPr>
          <p:cNvPr id="7" name="Rechteck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hteck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hteck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CD59A98C-E409-456E-83D8-0B42CD9F776B}" type="datetime1">
              <a:rPr lang="de-CH" smtClean="0"/>
              <a:t>21.08.2012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F874494-44FE-469A-880B-19A1C655B442}" type="slidenum">
              <a:rPr lang="de-CH" smtClean="0"/>
              <a:t>‹Nr.›</a:t>
            </a:fld>
            <a:endParaRPr lang="de-CH"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1"/>
            <a:ext cx="2011680" cy="5851525"/>
          </a:xfrm>
        </p:spPr>
        <p:txBody>
          <a:bodyPr vert="eaVert"/>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a:xfrm>
            <a:off x="914400" y="274640"/>
            <a:ext cx="5562600" cy="5851525"/>
          </a:xfrm>
        </p:spPr>
        <p:txBody>
          <a:bodyPr vert="eaVert"/>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F18BE1D9-CDB4-45CD-90E0-7801D2AA372C}" type="datetime1">
              <a:rPr lang="de-CH" smtClean="0"/>
              <a:t>21.08.2012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F874494-44FE-469A-880B-19A1C655B442}" type="slidenum">
              <a:rPr lang="de-CH" smtClean="0"/>
              <a:t>‹Nr.›</a:t>
            </a:fld>
            <a:endParaRPr lang="de-CH"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C34A1264-AC5A-4192-A18A-1111EC0D9C39}" type="datetime1">
              <a:rPr lang="de-CH" smtClean="0"/>
              <a:t>21.08.2012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0F874494-44FE-469A-880B-19A1C655B442}" type="slidenum">
              <a:rPr lang="de-CH" smtClean="0"/>
              <a:t>‹Nr.›</a:t>
            </a:fld>
            <a:endParaRPr lang="de-CH" dirty="0"/>
          </a:p>
        </p:txBody>
      </p:sp>
      <p:sp>
        <p:nvSpPr>
          <p:cNvPr id="8" name="Inhaltsplatzhalter 7"/>
          <p:cNvSpPr>
            <a:spLocks noGrp="1"/>
          </p:cNvSpPr>
          <p:nvPr>
            <p:ph sz="quarter" idx="1"/>
          </p:nvPr>
        </p:nvSpPr>
        <p:spPr>
          <a:xfrm>
            <a:off x="914400" y="1447800"/>
            <a:ext cx="7772400" cy="45720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Ref idx="1003">
        <a:schemeClr val="bg1"/>
      </p:bgRef>
    </p:bg>
    <p:spTree>
      <p:nvGrpSpPr>
        <p:cNvPr id="1" name=""/>
        <p:cNvGrpSpPr/>
        <p:nvPr/>
      </p:nvGrpSpPr>
      <p:grpSpPr>
        <a:xfrm>
          <a:off x="0" y="0"/>
          <a:ext cx="0" cy="0"/>
          <a:chOff x="0" y="0"/>
          <a:chExt cx="0" cy="0"/>
        </a:xfrm>
      </p:grpSpPr>
      <p:sp>
        <p:nvSpPr>
          <p:cNvPr id="11" name="Rechteck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Abgerundetes Rechteck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722313" y="952500"/>
            <a:ext cx="7772400" cy="1362075"/>
          </a:xfrm>
        </p:spPr>
        <p:txBody>
          <a:bodyPr anchor="b" anchorCtr="0"/>
          <a:lstStyle>
            <a:lvl1pPr algn="l">
              <a:buNone/>
              <a:defRPr sz="4000" b="0" cap="none"/>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 bearbeiten</a:t>
            </a:r>
          </a:p>
        </p:txBody>
      </p:sp>
      <p:sp>
        <p:nvSpPr>
          <p:cNvPr id="4" name="Datumsplatzhalter 3"/>
          <p:cNvSpPr>
            <a:spLocks noGrp="1"/>
          </p:cNvSpPr>
          <p:nvPr>
            <p:ph type="dt" sz="half" idx="10"/>
          </p:nvPr>
        </p:nvSpPr>
        <p:spPr/>
        <p:txBody>
          <a:bodyPr/>
          <a:lstStyle/>
          <a:p>
            <a:fld id="{F5E7997B-E0E4-45C3-81EC-26D70EED1D2D}" type="datetime1">
              <a:rPr lang="de-CH" smtClean="0"/>
              <a:t>21.08.2012</a:t>
            </a:fld>
            <a:endParaRPr lang="de-CH" dirty="0"/>
          </a:p>
        </p:txBody>
      </p:sp>
      <p:sp>
        <p:nvSpPr>
          <p:cNvPr id="5" name="Fußzeilenplatzhalter 4"/>
          <p:cNvSpPr>
            <a:spLocks noGrp="1"/>
          </p:cNvSpPr>
          <p:nvPr>
            <p:ph type="ftr" sz="quarter" idx="11"/>
          </p:nvPr>
        </p:nvSpPr>
        <p:spPr>
          <a:xfrm>
            <a:off x="800100" y="6172200"/>
            <a:ext cx="4000500" cy="457200"/>
          </a:xfrm>
        </p:spPr>
        <p:txBody>
          <a:bodyPr/>
          <a:lstStyle/>
          <a:p>
            <a:endParaRPr lang="de-CH" dirty="0"/>
          </a:p>
        </p:txBody>
      </p:sp>
      <p:sp>
        <p:nvSpPr>
          <p:cNvPr id="7" name="Rechteck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hteck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hteck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146304" y="6208776"/>
            <a:ext cx="457200" cy="457200"/>
          </a:xfrm>
        </p:spPr>
        <p:txBody>
          <a:bodyPr/>
          <a:lstStyle/>
          <a:p>
            <a:fld id="{0F874494-44FE-469A-880B-19A1C655B442}" type="slidenum">
              <a:rPr lang="de-CH" smtClean="0"/>
              <a:t>‹Nr.›</a:t>
            </a:fld>
            <a:endParaRPr lang="de-CH"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p:txBody>
          <a:bodyPr/>
          <a:lstStyle/>
          <a:p>
            <a:fld id="{394807AA-7227-4416-AD7C-360A59D32252}" type="datetime1">
              <a:rPr lang="de-CH" smtClean="0"/>
              <a:t>21.08.2012</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0F874494-44FE-469A-880B-19A1C655B442}" type="slidenum">
              <a:rPr lang="de-CH" smtClean="0"/>
              <a:t>‹Nr.›</a:t>
            </a:fld>
            <a:endParaRPr lang="de-CH" dirty="0"/>
          </a:p>
        </p:txBody>
      </p:sp>
      <p:sp>
        <p:nvSpPr>
          <p:cNvPr id="9" name="Inhaltsplatzhalter 8"/>
          <p:cNvSpPr>
            <a:spLocks noGrp="1"/>
          </p:cNvSpPr>
          <p:nvPr>
            <p:ph sz="quarter" idx="1"/>
          </p:nvPr>
        </p:nvSpPr>
        <p:spPr>
          <a:xfrm>
            <a:off x="914400" y="1447800"/>
            <a:ext cx="3749040" cy="45720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1" name="Inhaltsplatzhalter 10"/>
          <p:cNvSpPr>
            <a:spLocks noGrp="1"/>
          </p:cNvSpPr>
          <p:nvPr>
            <p:ph sz="quarter" idx="2"/>
          </p:nvPr>
        </p:nvSpPr>
        <p:spPr>
          <a:xfrm>
            <a:off x="4933950" y="1447800"/>
            <a:ext cx="3749040" cy="45720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nchor="b" anchorCtr="0"/>
          <a:lstStyle>
            <a:lvl1pPr>
              <a:defRPr/>
            </a:lvl1pPr>
          </a:lstStyle>
          <a:p>
            <a:r>
              <a:rPr kumimoji="0" lang="de-DE" smtClean="0"/>
              <a:t>Titelmasterformat durch Klicken bearbeiten</a:t>
            </a:r>
            <a:endParaRPr kumimoji="0" lang="en-US"/>
          </a:p>
        </p:txBody>
      </p:sp>
      <p:sp>
        <p:nvSpPr>
          <p:cNvPr id="3" name="Textplatzhalt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4" name="Textplatzhalt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 bearbeiten</a:t>
            </a:r>
          </a:p>
        </p:txBody>
      </p:sp>
      <p:sp>
        <p:nvSpPr>
          <p:cNvPr id="7" name="Datumsplatzhalter 6"/>
          <p:cNvSpPr>
            <a:spLocks noGrp="1"/>
          </p:cNvSpPr>
          <p:nvPr>
            <p:ph type="dt" sz="half" idx="10"/>
          </p:nvPr>
        </p:nvSpPr>
        <p:spPr/>
        <p:txBody>
          <a:bodyPr/>
          <a:lstStyle/>
          <a:p>
            <a:fld id="{0AE244D1-1A8B-47A2-AC0B-005FB38C4CC0}" type="datetime1">
              <a:rPr lang="de-CH" smtClean="0"/>
              <a:t>21.08.2012</a:t>
            </a:fld>
            <a:endParaRPr lang="de-CH" dirty="0"/>
          </a:p>
        </p:txBody>
      </p:sp>
      <p:sp>
        <p:nvSpPr>
          <p:cNvPr id="8" name="Fußzeilenplatzhalter 7"/>
          <p:cNvSpPr>
            <a:spLocks noGrp="1"/>
          </p:cNvSpPr>
          <p:nvPr>
            <p:ph type="ftr" sz="quarter" idx="11"/>
          </p:nvPr>
        </p:nvSpPr>
        <p:spPr/>
        <p:txBody>
          <a:bodyPr/>
          <a:lstStyle/>
          <a:p>
            <a:endParaRPr lang="de-CH" dirty="0"/>
          </a:p>
        </p:txBody>
      </p:sp>
      <p:sp>
        <p:nvSpPr>
          <p:cNvPr id="9" name="Foliennummernplatzhalter 8"/>
          <p:cNvSpPr>
            <a:spLocks noGrp="1"/>
          </p:cNvSpPr>
          <p:nvPr>
            <p:ph type="sldNum" sz="quarter" idx="12"/>
          </p:nvPr>
        </p:nvSpPr>
        <p:spPr/>
        <p:txBody>
          <a:bodyPr/>
          <a:lstStyle/>
          <a:p>
            <a:fld id="{0F874494-44FE-469A-880B-19A1C655B442}" type="slidenum">
              <a:rPr lang="de-CH" smtClean="0"/>
              <a:t>‹Nr.›</a:t>
            </a:fld>
            <a:endParaRPr lang="de-CH" dirty="0"/>
          </a:p>
        </p:txBody>
      </p:sp>
      <p:sp>
        <p:nvSpPr>
          <p:cNvPr id="11" name="Inhaltsplatzhalter 10"/>
          <p:cNvSpPr>
            <a:spLocks noGrp="1"/>
          </p:cNvSpPr>
          <p:nvPr>
            <p:ph sz="half" idx="2"/>
          </p:nvPr>
        </p:nvSpPr>
        <p:spPr>
          <a:xfrm>
            <a:off x="914400" y="2247900"/>
            <a:ext cx="3733800" cy="38862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3" name="Inhaltsplatzhalter 12"/>
          <p:cNvSpPr>
            <a:spLocks noGrp="1"/>
          </p:cNvSpPr>
          <p:nvPr>
            <p:ph sz="half" idx="4"/>
          </p:nvPr>
        </p:nvSpPr>
        <p:spPr>
          <a:xfrm>
            <a:off x="4953000" y="2247900"/>
            <a:ext cx="3733800" cy="38862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0AE46B98-84C0-442F-816D-46286A57A602}" type="datetime1">
              <a:rPr lang="de-CH" smtClean="0"/>
              <a:t>21.08.2012</a:t>
            </a:fld>
            <a:endParaRPr lang="de-CH" dirty="0"/>
          </a:p>
        </p:txBody>
      </p:sp>
      <p:sp>
        <p:nvSpPr>
          <p:cNvPr id="4" name="Fußzeilenplatzhalter 3"/>
          <p:cNvSpPr>
            <a:spLocks noGrp="1"/>
          </p:cNvSpPr>
          <p:nvPr>
            <p:ph type="ftr" sz="quarter" idx="11"/>
          </p:nvPr>
        </p:nvSpPr>
        <p:spPr/>
        <p:txBody>
          <a:bodyPr/>
          <a:lstStyle/>
          <a:p>
            <a:endParaRPr lang="de-CH" dirty="0"/>
          </a:p>
        </p:txBody>
      </p:sp>
      <p:sp>
        <p:nvSpPr>
          <p:cNvPr id="5" name="Foliennummernplatzhalter 4"/>
          <p:cNvSpPr>
            <a:spLocks noGrp="1"/>
          </p:cNvSpPr>
          <p:nvPr>
            <p:ph type="sldNum" sz="quarter" idx="12"/>
          </p:nvPr>
        </p:nvSpPr>
        <p:spPr/>
        <p:txBody>
          <a:bodyPr/>
          <a:lstStyle/>
          <a:p>
            <a:fld id="{0F874494-44FE-469A-880B-19A1C655B442}" type="slidenum">
              <a:rPr lang="de-CH" smtClean="0"/>
              <a:t>‹Nr.›</a:t>
            </a:fld>
            <a:endParaRPr lang="de-CH"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9AC2BA8-DB2A-4C6F-B090-20F4AFF13109}" type="datetime1">
              <a:rPr lang="de-CH" smtClean="0"/>
              <a:t>21.08.2012</a:t>
            </a:fld>
            <a:endParaRPr lang="de-CH" dirty="0"/>
          </a:p>
        </p:txBody>
      </p:sp>
      <p:sp>
        <p:nvSpPr>
          <p:cNvPr id="3" name="Fußzeilenplatzhalter 2"/>
          <p:cNvSpPr>
            <a:spLocks noGrp="1"/>
          </p:cNvSpPr>
          <p:nvPr>
            <p:ph type="ftr" sz="quarter" idx="11"/>
          </p:nvPr>
        </p:nvSpPr>
        <p:spPr/>
        <p:txBody>
          <a:bodyPr/>
          <a:lstStyle/>
          <a:p>
            <a:endParaRPr lang="de-CH" dirty="0"/>
          </a:p>
        </p:txBody>
      </p:sp>
      <p:sp>
        <p:nvSpPr>
          <p:cNvPr id="4" name="Foliennummernplatzhalter 3"/>
          <p:cNvSpPr>
            <a:spLocks noGrp="1"/>
          </p:cNvSpPr>
          <p:nvPr>
            <p:ph type="sldNum" sz="quarter" idx="12"/>
          </p:nvPr>
        </p:nvSpPr>
        <p:spPr/>
        <p:txBody>
          <a:bodyPr/>
          <a:lstStyle/>
          <a:p>
            <a:fld id="{0F874494-44FE-469A-880B-19A1C655B442}" type="slidenum">
              <a:rPr lang="de-CH" smtClean="0"/>
              <a:t>‹Nr.›</a:t>
            </a:fld>
            <a:endParaRPr lang="de-CH"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8" name="Rechteck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Abgerundetes Rechteck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914400" y="273050"/>
            <a:ext cx="7772400" cy="1143000"/>
          </a:xfrm>
        </p:spPr>
        <p:txBody>
          <a:bodyPr anchor="b" anchorCtr="0"/>
          <a:lstStyle>
            <a:lvl1pPr algn="l">
              <a:buNone/>
              <a:defRPr sz="4000" b="0"/>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43019CDC-B5BF-4E27-8D60-ABBCD7C65B16}" type="datetime1">
              <a:rPr lang="de-CH" smtClean="0"/>
              <a:t>21.08.2012</a:t>
            </a:fld>
            <a:endParaRPr lang="de-CH" dirty="0"/>
          </a:p>
        </p:txBody>
      </p:sp>
      <p:sp>
        <p:nvSpPr>
          <p:cNvPr id="6" name="Fußzeilenplatzhalter 5"/>
          <p:cNvSpPr>
            <a:spLocks noGrp="1"/>
          </p:cNvSpPr>
          <p:nvPr>
            <p:ph type="ftr" sz="quarter" idx="11"/>
          </p:nvPr>
        </p:nvSpPr>
        <p:spPr/>
        <p:txBody>
          <a:bodyPr/>
          <a:lstStyle/>
          <a:p>
            <a:endParaRPr lang="de-CH" dirty="0"/>
          </a:p>
        </p:txBody>
      </p:sp>
      <p:sp>
        <p:nvSpPr>
          <p:cNvPr id="7" name="Foliennummernplatzhalter 6"/>
          <p:cNvSpPr>
            <a:spLocks noGrp="1"/>
          </p:cNvSpPr>
          <p:nvPr>
            <p:ph type="sldNum" sz="quarter" idx="12"/>
          </p:nvPr>
        </p:nvSpPr>
        <p:spPr/>
        <p:txBody>
          <a:bodyPr/>
          <a:lstStyle/>
          <a:p>
            <a:fld id="{0F874494-44FE-469A-880B-19A1C655B442}" type="slidenum">
              <a:rPr lang="de-CH" smtClean="0"/>
              <a:t>‹Nr.›</a:t>
            </a:fld>
            <a:endParaRPr lang="de-CH" dirty="0"/>
          </a:p>
        </p:txBody>
      </p:sp>
      <p:sp>
        <p:nvSpPr>
          <p:cNvPr id="11" name="Inhaltsplatzhalter 10"/>
          <p:cNvSpPr>
            <a:spLocks noGrp="1"/>
          </p:cNvSpPr>
          <p:nvPr>
            <p:ph sz="quarter" idx="1"/>
          </p:nvPr>
        </p:nvSpPr>
        <p:spPr>
          <a:xfrm>
            <a:off x="2971800" y="1600200"/>
            <a:ext cx="5715000" cy="4495800"/>
          </a:xfrm>
        </p:spPr>
        <p:txBody>
          <a:bodyPr vert="horz"/>
          <a:lstStyle/>
          <a:p>
            <a:pPr lvl="0" eaLnBrk="1" latinLnBrk="0" hangingPunct="1"/>
            <a:r>
              <a:rPr lang="de-DE" smtClean="0"/>
              <a:t>Textmasterformat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de-DE" smtClean="0"/>
              <a:t>Titelmasterformat durch Klicken bearbeiten</a:t>
            </a:r>
            <a:endParaRPr kumimoji="0" lang="en-US"/>
          </a:p>
        </p:txBody>
      </p:sp>
      <p:sp>
        <p:nvSpPr>
          <p:cNvPr id="4" name="Textplatzhalt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de-DE" smtClean="0"/>
              <a:t>Textmasterformat bearbeiten</a:t>
            </a:r>
          </a:p>
        </p:txBody>
      </p:sp>
      <p:sp>
        <p:nvSpPr>
          <p:cNvPr id="5" name="Datumsplatzhalter 4"/>
          <p:cNvSpPr>
            <a:spLocks noGrp="1"/>
          </p:cNvSpPr>
          <p:nvPr>
            <p:ph type="dt" sz="half" idx="10"/>
          </p:nvPr>
        </p:nvSpPr>
        <p:spPr/>
        <p:txBody>
          <a:bodyPr/>
          <a:lstStyle/>
          <a:p>
            <a:fld id="{36E6A3EC-C7A9-4FA0-BC00-6986110A9E40}" type="datetime1">
              <a:rPr lang="de-CH" smtClean="0"/>
              <a:t>21.08.2012</a:t>
            </a:fld>
            <a:endParaRPr lang="de-CH" dirty="0"/>
          </a:p>
        </p:txBody>
      </p:sp>
      <p:sp>
        <p:nvSpPr>
          <p:cNvPr id="6" name="Fußzeilenplatzhalter 5"/>
          <p:cNvSpPr>
            <a:spLocks noGrp="1"/>
          </p:cNvSpPr>
          <p:nvPr>
            <p:ph type="ftr" sz="quarter" idx="11"/>
          </p:nvPr>
        </p:nvSpPr>
        <p:spPr>
          <a:xfrm>
            <a:off x="914400" y="6172200"/>
            <a:ext cx="3886200" cy="457200"/>
          </a:xfrm>
        </p:spPr>
        <p:txBody>
          <a:bodyPr/>
          <a:lstStyle/>
          <a:p>
            <a:endParaRPr lang="de-CH" dirty="0"/>
          </a:p>
        </p:txBody>
      </p:sp>
      <p:sp>
        <p:nvSpPr>
          <p:cNvPr id="7" name="Foliennummernplatzhalter 6"/>
          <p:cNvSpPr>
            <a:spLocks noGrp="1"/>
          </p:cNvSpPr>
          <p:nvPr>
            <p:ph type="sldNum" sz="quarter" idx="12"/>
          </p:nvPr>
        </p:nvSpPr>
        <p:spPr>
          <a:xfrm>
            <a:off x="146304" y="6208776"/>
            <a:ext cx="457200" cy="457200"/>
          </a:xfrm>
        </p:spPr>
        <p:txBody>
          <a:bodyPr/>
          <a:lstStyle/>
          <a:p>
            <a:fld id="{0F874494-44FE-469A-880B-19A1C655B442}" type="slidenum">
              <a:rPr lang="de-CH" smtClean="0"/>
              <a:t>‹Nr.›</a:t>
            </a:fld>
            <a:endParaRPr lang="de-CH" dirty="0"/>
          </a:p>
        </p:txBody>
      </p:sp>
      <p:sp>
        <p:nvSpPr>
          <p:cNvPr id="11" name="Rechteck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hteck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Bildplatzhalt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de-DE" smtClean="0"/>
              <a:t>Bild durch Klicken auf Symbol hinzufügen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Abgerundetes Rechteck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elplatzhalt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de-DE" smtClean="0"/>
              <a:t>Textmasterformat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
        <p:nvSpPr>
          <p:cNvPr id="14" name="Datumsplatzhalt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04C909B-322C-472F-9CFF-0C61A354232C}" type="datetime1">
              <a:rPr lang="de-CH" smtClean="0"/>
              <a:t>21.08.2012</a:t>
            </a:fld>
            <a:endParaRPr lang="de-CH" dirty="0"/>
          </a:p>
        </p:txBody>
      </p:sp>
      <p:sp>
        <p:nvSpPr>
          <p:cNvPr id="3" name="Fußzeilenplatzhalt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de-CH" dirty="0"/>
          </a:p>
        </p:txBody>
      </p:sp>
      <p:sp>
        <p:nvSpPr>
          <p:cNvPr id="23" name="Foliennummernplatzhalt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874494-44FE-469A-880B-19A1C655B442}" type="slidenum">
              <a:rPr lang="de-CH" smtClean="0"/>
              <a:t>‹Nr.›</a:t>
            </a:fld>
            <a:endParaRPr lang="de-CH" dirty="0"/>
          </a:p>
        </p:txBody>
      </p:sp>
    </p:spTree>
  </p:cSld>
  <p:clrMap bg1="lt1" tx1="dk1" bg2="lt2" tx2="dk2" accent1="accent1" accent2="accent2" accent3="accent3" accent4="accent4" accent5="accent5" accent6="accent6" hlink="hlink" folHlink="folHlink"/>
  <p:sldLayoutIdLst>
    <p:sldLayoutId id="2147484441" r:id="rId1"/>
    <p:sldLayoutId id="2147484442" r:id="rId2"/>
    <p:sldLayoutId id="2147484443" r:id="rId3"/>
    <p:sldLayoutId id="2147484444" r:id="rId4"/>
    <p:sldLayoutId id="2147484445" r:id="rId5"/>
    <p:sldLayoutId id="2147484446" r:id="rId6"/>
    <p:sldLayoutId id="2147484447" r:id="rId7"/>
    <p:sldLayoutId id="2147484448" r:id="rId8"/>
    <p:sldLayoutId id="2147484449" r:id="rId9"/>
    <p:sldLayoutId id="2147484450" r:id="rId10"/>
    <p:sldLayoutId id="214748445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tertitel 2"/>
          <p:cNvSpPr>
            <a:spLocks noGrp="1"/>
          </p:cNvSpPr>
          <p:nvPr>
            <p:ph type="subTitle" idx="1"/>
          </p:nvPr>
        </p:nvSpPr>
        <p:spPr/>
        <p:txBody>
          <a:bodyPr>
            <a:normAutofit/>
          </a:bodyPr>
          <a:lstStyle/>
          <a:p>
            <a:r>
              <a:rPr lang="de-CH" b="1" dirty="0" smtClean="0">
                <a:solidFill>
                  <a:srgbClr val="FF0000"/>
                </a:solidFill>
              </a:rPr>
              <a:t>Ist der Ruf nach </a:t>
            </a:r>
            <a:r>
              <a:rPr lang="de-CH" b="1" dirty="0" smtClean="0">
                <a:solidFill>
                  <a:srgbClr val="FF0000"/>
                </a:solidFill>
              </a:rPr>
              <a:t>dem Turnierleiter </a:t>
            </a:r>
            <a:r>
              <a:rPr lang="de-CH" b="1" dirty="0" smtClean="0">
                <a:solidFill>
                  <a:srgbClr val="FF0000"/>
                </a:solidFill>
              </a:rPr>
              <a:t>eine unfreundliche Geste ?</a:t>
            </a:r>
            <a:endParaRPr lang="de-CH" b="1" dirty="0">
              <a:solidFill>
                <a:srgbClr val="FF0000"/>
              </a:solidFill>
            </a:endParaRPr>
          </a:p>
        </p:txBody>
      </p:sp>
      <p:sp>
        <p:nvSpPr>
          <p:cNvPr id="2" name="Titel 1"/>
          <p:cNvSpPr>
            <a:spLocks noGrp="1"/>
          </p:cNvSpPr>
          <p:nvPr>
            <p:ph type="ctrTitle"/>
          </p:nvPr>
        </p:nvSpPr>
        <p:spPr/>
        <p:txBody>
          <a:bodyPr>
            <a:normAutofit/>
          </a:bodyPr>
          <a:lstStyle/>
          <a:p>
            <a:r>
              <a:rPr lang="de-CH" dirty="0" smtClean="0">
                <a:latin typeface="+mn-lt"/>
              </a:rPr>
              <a:t>Turnierleiter Entscheidungsgrundlagen</a:t>
            </a:r>
            <a:endParaRPr lang="de-CH" dirty="0">
              <a:latin typeface="+mn-lt"/>
            </a:endParaRPr>
          </a:p>
        </p:txBody>
      </p:sp>
    </p:spTree>
    <p:extLst>
      <p:ext uri="{BB962C8B-B14F-4D97-AF65-F5344CB8AC3E}">
        <p14:creationId xmlns:p14="http://schemas.microsoft.com/office/powerpoint/2010/main" val="8348053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ariusz\Desktop\Bridgeseminar Brigeturnierreglament\Aenderung einer Ansa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10</a:t>
            </a:fld>
            <a:endParaRPr lang="de-CH" dirty="0"/>
          </a:p>
        </p:txBody>
      </p:sp>
    </p:spTree>
    <p:extLst>
      <p:ext uri="{BB962C8B-B14F-4D97-AF65-F5344CB8AC3E}">
        <p14:creationId xmlns:p14="http://schemas.microsoft.com/office/powerpoint/2010/main" val="25388723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4113" y="1885474"/>
            <a:ext cx="9144000" cy="36625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de-CH" sz="2400" b="1" i="0" u="none" strike="noStrike" cap="none" normalizeH="0" baseline="0" dirty="0" smtClean="0">
                <a:ln>
                  <a:noFill/>
                </a:ln>
                <a:solidFill>
                  <a:srgbClr val="FF0000"/>
                </a:solidFill>
                <a:effectLst/>
                <a:ea typeface="Times New Roman" pitchFamily="18" charset="0"/>
                <a:cs typeface="Times New Roman" pitchFamily="18" charset="0"/>
              </a:rPr>
              <a:t>Ungenügendes Gebot (§ 27 TBR)</a:t>
            </a:r>
          </a:p>
          <a:p>
            <a:pPr marL="0" marR="0" lvl="0" indent="0" algn="l" defTabSz="914400" rtl="0" eaLnBrk="1" fontAlgn="base" latinLnBrk="0" hangingPunct="1">
              <a:lnSpc>
                <a:spcPct val="100000"/>
              </a:lnSpc>
              <a:spcBef>
                <a:spcPct val="0"/>
              </a:spcBef>
              <a:spcAft>
                <a:spcPct val="0"/>
              </a:spcAft>
              <a:buClrTx/>
              <a:buSzTx/>
              <a:buFontTx/>
              <a:buNone/>
              <a:tabLst/>
            </a:pPr>
            <a:endParaRPr lang="de-CH" sz="1600" b="1" dirty="0">
              <a:latin typeface="Arial"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Nords Gebot ist ‚ungenügend‘. Ost (und nur </a:t>
            </a:r>
            <a:r>
              <a:rPr kumimoji="0" lang="de-CH" sz="1600" b="0" i="1" u="none" strike="noStrike" cap="none" normalizeH="0" baseline="0" dirty="0" smtClean="0">
                <a:ln>
                  <a:noFill/>
                </a:ln>
                <a:solidFill>
                  <a:schemeClr val="tx1"/>
                </a:solidFill>
                <a:effectLst/>
                <a:ea typeface="Times New Roman" pitchFamily="18" charset="0"/>
                <a:cs typeface="Times New Roman" pitchFamily="18" charset="0"/>
              </a:rPr>
              <a:t>Ost</a:t>
            </a: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 muss jetzt entscheiden, ob er das ungenügende Gebot annimmt oder nicht. </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Gebot in der ursprünglich gewählten Denomination ausbessern (2 Karo): das geht straflos; die Reizung geht jetzt ganz normal weiter. </a:t>
            </a:r>
            <a:endParaRPr kumimoji="0" lang="de-CH" sz="1600" b="0"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Gebot abändern (Pass, Kontra, andere Farbe, SA). Das ist erlaubt, hat aber jetzt Folgen für die Süd-Hand, die die gesamte Reizung über passen muss, während Nord auch später noch nach Belieben weiterreizen kann. </a:t>
            </a:r>
            <a:endParaRPr kumimoji="0" lang="de-CH"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Dasselbe passiert auch, wenn das Ausbesserungsgebot konventionell im Sinne des von N/S gespielten Systems ist: z.B.</a:t>
            </a:r>
            <a:endParaRPr kumimoji="0" lang="de-CH" sz="16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Nord hat Wests Eröffnung übersehen und kann jetzt nicht in 2 Karo ausbessern, weil 2 Karo über 1 SA z.B. einen Zweifärber </a:t>
            </a:r>
          </a:p>
          <a:p>
            <a:pPr marL="0" marR="0" lvl="0" indent="0" algn="l" defTabSz="914400" rtl="0" eaLnBrk="0" fontAlgn="base" latinLnBrk="0" hangingPunct="0">
              <a:lnSpc>
                <a:spcPct val="100000"/>
              </a:lnSpc>
              <a:spcBef>
                <a:spcPct val="0"/>
              </a:spcBef>
              <a:spcAft>
                <a:spcPct val="0"/>
              </a:spcAft>
              <a:buClrTx/>
              <a:buSzTx/>
              <a:buFontTx/>
              <a:buNone/>
              <a:tabLst/>
            </a:pP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in Oberfarben und nicht Karo zeigt. Auch jetzt kann Nord sein Gebot nach Belieben abändern und auch später noch reizen, </a:t>
            </a:r>
          </a:p>
          <a:p>
            <a:pPr marL="0" marR="0" lvl="0" indent="0" algn="l" defTabSz="914400" rtl="0" eaLnBrk="0" fontAlgn="base" latinLnBrk="0" hangingPunct="0">
              <a:lnSpc>
                <a:spcPct val="100000"/>
              </a:lnSpc>
              <a:spcBef>
                <a:spcPct val="0"/>
              </a:spcBef>
              <a:spcAft>
                <a:spcPct val="0"/>
              </a:spcAft>
              <a:buClrTx/>
              <a:buSzTx/>
              <a:buFontTx/>
              <a:buNone/>
              <a:tabLst/>
            </a:pPr>
            <a:r>
              <a:rPr kumimoji="0" lang="de-CH" sz="1600" b="0" i="0" u="none" strike="noStrike" cap="none" normalizeH="0" baseline="0" dirty="0" smtClean="0">
                <a:ln>
                  <a:noFill/>
                </a:ln>
                <a:solidFill>
                  <a:schemeClr val="tx1"/>
                </a:solidFill>
                <a:effectLst/>
                <a:ea typeface="Times New Roman" pitchFamily="18" charset="0"/>
                <a:cs typeface="Times New Roman" pitchFamily="18" charset="0"/>
              </a:rPr>
              <a:t>aber Süd ist für den Rest der Reizung gesperrt.</a:t>
            </a:r>
            <a:endParaRPr kumimoji="0" lang="de-CH" sz="1600" b="0" i="0" u="none" strike="noStrike" cap="none" normalizeH="0" baseline="0" dirty="0" smtClean="0">
              <a:ln>
                <a:noFill/>
              </a:ln>
              <a:solidFill>
                <a:schemeClr val="tx1"/>
              </a:solidFill>
              <a:effectLst/>
              <a:cs typeface="Arial" pitchFamily="34" charset="0"/>
            </a:endParaRPr>
          </a:p>
        </p:txBody>
      </p:sp>
      <p:graphicFrame>
        <p:nvGraphicFramePr>
          <p:cNvPr id="5" name="Tabelle 4"/>
          <p:cNvGraphicFramePr>
            <a:graphicFrameLocks noGrp="1"/>
          </p:cNvGraphicFramePr>
          <p:nvPr>
            <p:extLst>
              <p:ext uri="{D42A27DB-BD31-4B8C-83A1-F6EECF244321}">
                <p14:modId xmlns:p14="http://schemas.microsoft.com/office/powerpoint/2010/main" val="751281020"/>
              </p:ext>
            </p:extLst>
          </p:nvPr>
        </p:nvGraphicFramePr>
        <p:xfrm>
          <a:off x="1115616" y="5949280"/>
          <a:ext cx="6583680" cy="521208"/>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216024">
                <a:tc>
                  <a:txBody>
                    <a:bodyPr/>
                    <a:lstStyle/>
                    <a:p>
                      <a:pPr>
                        <a:lnSpc>
                          <a:spcPct val="115000"/>
                        </a:lnSpc>
                        <a:spcAft>
                          <a:spcPts val="0"/>
                        </a:spcAft>
                      </a:pPr>
                      <a:r>
                        <a:rPr lang="de-CH" sz="1200" dirty="0">
                          <a:effectLst/>
                        </a:rPr>
                        <a:t>West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Ost </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a:effectLst/>
                        </a:rPr>
                        <a:t>1 SA</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smtClean="0">
                          <a:effectLst/>
                          <a:latin typeface="+mn-lt"/>
                          <a:ea typeface="+mn-ea"/>
                          <a:cs typeface="+mn-cs"/>
                        </a:rPr>
                        <a:t>pass</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smtClean="0">
                          <a:effectLst/>
                          <a:latin typeface="+mn-lt"/>
                          <a:ea typeface="+mn-ea"/>
                          <a:cs typeface="+mn-cs"/>
                        </a:rPr>
                        <a:t>1Trefl</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 </a:t>
                      </a:r>
                      <a:r>
                        <a:rPr lang="de-CH" sz="1200" dirty="0" smtClean="0">
                          <a:effectLst/>
                        </a:rPr>
                        <a:t>?</a:t>
                      </a:r>
                      <a:endParaRPr lang="de-CH" sz="1100" dirty="0">
                        <a:effectLst/>
                        <a:latin typeface="Calibri"/>
                        <a:ea typeface="Calibri"/>
                        <a:cs typeface="Times New Roman"/>
                      </a:endParaRPr>
                    </a:p>
                  </a:txBody>
                  <a:tcPr marL="28575" marR="28575" marT="28575" marB="28575" anchor="ctr"/>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1124711051"/>
              </p:ext>
            </p:extLst>
          </p:nvPr>
        </p:nvGraphicFramePr>
        <p:xfrm>
          <a:off x="1256047" y="692696"/>
          <a:ext cx="6583680" cy="521208"/>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a:effectLst/>
                        </a:rPr>
                        <a:t>West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Ost </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a:effectLst/>
                        </a:rPr>
                        <a:t>1 SA</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1 Karo</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 </a:t>
                      </a:r>
                      <a:endParaRPr lang="de-CH" sz="1100" dirty="0">
                        <a:effectLst/>
                        <a:latin typeface="Calibri"/>
                        <a:ea typeface="Calibri"/>
                        <a:cs typeface="Times New Roman"/>
                      </a:endParaRPr>
                    </a:p>
                  </a:txBody>
                  <a:tcPr marL="28575" marR="28575" marT="28575" marB="28575" anchor="ctr"/>
                </a:tc>
              </a:tr>
            </a:tbl>
          </a:graphicData>
        </a:graphic>
      </p:graphicFrame>
      <p:sp>
        <p:nvSpPr>
          <p:cNvPr id="2" name="Foliennummernplatzhalter 1"/>
          <p:cNvSpPr>
            <a:spLocks noGrp="1"/>
          </p:cNvSpPr>
          <p:nvPr>
            <p:ph type="sldNum" sz="quarter" idx="12"/>
          </p:nvPr>
        </p:nvSpPr>
        <p:spPr/>
        <p:txBody>
          <a:bodyPr/>
          <a:lstStyle/>
          <a:p>
            <a:fld id="{0F874494-44FE-469A-880B-19A1C655B442}" type="slidenum">
              <a:rPr lang="de-CH" smtClean="0"/>
              <a:t>11</a:t>
            </a:fld>
            <a:endParaRPr lang="de-CH" dirty="0"/>
          </a:p>
        </p:txBody>
      </p:sp>
    </p:spTree>
    <p:extLst>
      <p:ext uri="{BB962C8B-B14F-4D97-AF65-F5344CB8AC3E}">
        <p14:creationId xmlns:p14="http://schemas.microsoft.com/office/powerpoint/2010/main" val="161866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mariusz\Desktop\Bridgeseminar Brigeturnierreglament\Ungenügendes Gebo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12</a:t>
            </a:fld>
            <a:endParaRPr lang="de-CH" dirty="0"/>
          </a:p>
        </p:txBody>
      </p:sp>
    </p:spTree>
    <p:extLst>
      <p:ext uri="{BB962C8B-B14F-4D97-AF65-F5344CB8AC3E}">
        <p14:creationId xmlns:p14="http://schemas.microsoft.com/office/powerpoint/2010/main" val="19564266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CH" sz="2400" b="1" dirty="0" smtClean="0">
                <a:solidFill>
                  <a:srgbClr val="FF0000"/>
                </a:solidFill>
                <a:latin typeface="+mn-lt"/>
              </a:rPr>
              <a:t>Pass ausser Reihenfolge</a:t>
            </a:r>
            <a:endParaRPr lang="de-CH" sz="2400" b="1" dirty="0">
              <a:solidFill>
                <a:srgbClr val="FF0000"/>
              </a:solidFill>
              <a:latin typeface="+mn-lt"/>
            </a:endParaRPr>
          </a:p>
        </p:txBody>
      </p:sp>
      <p:sp>
        <p:nvSpPr>
          <p:cNvPr id="9" name="Foliennummernplatzhalter 8"/>
          <p:cNvSpPr>
            <a:spLocks noGrp="1"/>
          </p:cNvSpPr>
          <p:nvPr>
            <p:ph type="sldNum" sz="quarter" idx="12"/>
          </p:nvPr>
        </p:nvSpPr>
        <p:spPr/>
        <p:txBody>
          <a:bodyPr>
            <a:normAutofit/>
          </a:bodyPr>
          <a:lstStyle/>
          <a:p>
            <a:fld id="{0F874494-44FE-469A-880B-19A1C655B442}" type="slidenum">
              <a:rPr lang="de-CH" smtClean="0"/>
              <a:t>13</a:t>
            </a:fld>
            <a:endParaRPr lang="de-CH" dirty="0"/>
          </a:p>
        </p:txBody>
      </p:sp>
      <p:sp>
        <p:nvSpPr>
          <p:cNvPr id="3" name="Inhaltsplatzhalter 2"/>
          <p:cNvSpPr>
            <a:spLocks noGrp="1"/>
          </p:cNvSpPr>
          <p:nvPr>
            <p:ph sz="quarter" idx="1"/>
          </p:nvPr>
        </p:nvSpPr>
        <p:spPr>
          <a:xfrm>
            <a:off x="467544" y="1844824"/>
            <a:ext cx="8229600" cy="4309939"/>
          </a:xfrm>
        </p:spPr>
        <p:txBody>
          <a:bodyPr/>
          <a:lstStyle/>
          <a:p>
            <a:pPr marL="0" indent="0">
              <a:buNone/>
            </a:pPr>
            <a:endParaRPr lang="de-CH" dirty="0" smtClean="0">
              <a:ea typeface="Calibri"/>
              <a:cs typeface="Times New Roman"/>
            </a:endParaRPr>
          </a:p>
          <a:p>
            <a:pPr marL="0" indent="0">
              <a:buNone/>
            </a:pPr>
            <a:endParaRPr lang="de-CH" dirty="0">
              <a:ea typeface="Calibri"/>
              <a:cs typeface="Times New Roman"/>
            </a:endParaRPr>
          </a:p>
          <a:p>
            <a:pPr marL="0" indent="0">
              <a:buNone/>
            </a:pPr>
            <a:endParaRPr lang="de-CH" dirty="0" smtClean="0">
              <a:ea typeface="Calibri"/>
              <a:cs typeface="Times New Roman"/>
            </a:endParaRPr>
          </a:p>
          <a:p>
            <a:pPr marL="0" indent="0">
              <a:buNone/>
            </a:pPr>
            <a:endParaRPr lang="de-CH" dirty="0">
              <a:ea typeface="Calibri"/>
              <a:cs typeface="Times New Roman"/>
            </a:endParaRPr>
          </a:p>
          <a:p>
            <a:pPr marL="0" indent="0">
              <a:buNone/>
            </a:pPr>
            <a:endParaRPr lang="de-CH" dirty="0" smtClean="0">
              <a:ea typeface="Calibri"/>
              <a:cs typeface="Times New Roman"/>
            </a:endParaRPr>
          </a:p>
          <a:p>
            <a:pPr marL="0" indent="0">
              <a:buNone/>
            </a:pPr>
            <a:endParaRPr lang="de-CH" dirty="0">
              <a:ea typeface="Calibri"/>
              <a:cs typeface="Times New Roman"/>
            </a:endParaRPr>
          </a:p>
          <a:p>
            <a:pPr marL="0" indent="0">
              <a:buNone/>
            </a:pPr>
            <a:endParaRPr lang="de-CH" sz="1400" b="1" dirty="0" smtClean="0">
              <a:ea typeface="Calibri"/>
              <a:cs typeface="Times New Roman"/>
            </a:endParaRPr>
          </a:p>
          <a:p>
            <a:pPr marL="0" indent="0">
              <a:buNone/>
            </a:pPr>
            <a:r>
              <a:rPr lang="de-CH" sz="1400" b="1" dirty="0" smtClean="0">
                <a:ea typeface="Calibri"/>
                <a:cs typeface="Times New Roman"/>
              </a:rPr>
              <a:t>          West</a:t>
            </a:r>
            <a:r>
              <a:rPr lang="de-CH" sz="1400" dirty="0" smtClean="0">
                <a:ea typeface="Calibri"/>
                <a:cs typeface="Times New Roman"/>
              </a:rPr>
              <a:t> muss 1x passen</a:t>
            </a:r>
            <a:endParaRPr lang="de-CH" sz="1400" dirty="0">
              <a:ea typeface="Calibri"/>
              <a:cs typeface="Times New Roman"/>
            </a:endParaRPr>
          </a:p>
        </p:txBody>
      </p:sp>
      <p:graphicFrame>
        <p:nvGraphicFramePr>
          <p:cNvPr id="4" name="Tabelle 3"/>
          <p:cNvGraphicFramePr>
            <a:graphicFrameLocks noGrp="1"/>
          </p:cNvGraphicFramePr>
          <p:nvPr>
            <p:extLst>
              <p:ext uri="{D42A27DB-BD31-4B8C-83A1-F6EECF244321}">
                <p14:modId xmlns:p14="http://schemas.microsoft.com/office/powerpoint/2010/main" val="121592626"/>
              </p:ext>
            </p:extLst>
          </p:nvPr>
        </p:nvGraphicFramePr>
        <p:xfrm>
          <a:off x="899592" y="1196752"/>
          <a:ext cx="6583680" cy="521208"/>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smtClean="0">
                          <a:effectLst/>
                        </a:rPr>
                        <a:t>West (schuldig)</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Ost </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smtClean="0">
                          <a:effectLst/>
                          <a:latin typeface="+mn-lt"/>
                          <a:ea typeface="+mn-ea"/>
                          <a:cs typeface="+mn-cs"/>
                        </a:rPr>
                        <a:t>Pass</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b="1" dirty="0" smtClean="0">
                          <a:solidFill>
                            <a:schemeClr val="bg1"/>
                          </a:solidFill>
                          <a:effectLst/>
                          <a:latin typeface="+mn-lt"/>
                          <a:ea typeface="+mn-ea"/>
                          <a:cs typeface="+mn-cs"/>
                        </a:rPr>
                        <a:t>an</a:t>
                      </a:r>
                      <a:r>
                        <a:rPr lang="de-CH" sz="1200" b="1" baseline="0" dirty="0" smtClean="0">
                          <a:solidFill>
                            <a:schemeClr val="bg1"/>
                          </a:solidFill>
                          <a:effectLst/>
                          <a:latin typeface="+mn-lt"/>
                          <a:ea typeface="+mn-ea"/>
                          <a:cs typeface="+mn-cs"/>
                        </a:rPr>
                        <a:t> der Reihe</a:t>
                      </a:r>
                      <a:endParaRPr lang="de-CH" sz="1100" b="1" dirty="0">
                        <a:solidFill>
                          <a:schemeClr val="bg1"/>
                        </a:solidFill>
                        <a:effectLst/>
                        <a:latin typeface="Calibri"/>
                        <a:ea typeface="Calibri"/>
                        <a:cs typeface="Times New Roman"/>
                      </a:endParaRPr>
                    </a:p>
                  </a:txBody>
                  <a:tcPr marL="28575" marR="28575" marT="28575" marB="28575" anchor="ctr">
                    <a:solidFill>
                      <a:schemeClr val="accent2"/>
                    </a:solidFill>
                  </a:tcPr>
                </a:tc>
                <a:tc>
                  <a:txBody>
                    <a:bodyPr/>
                    <a:lstStyle/>
                    <a:p>
                      <a:pPr>
                        <a:lnSpc>
                          <a:spcPct val="115000"/>
                        </a:lnSpc>
                        <a:spcAft>
                          <a:spcPts val="0"/>
                        </a:spcAft>
                      </a:pP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 </a:t>
                      </a:r>
                      <a:endParaRPr lang="de-CH" sz="1100" dirty="0">
                        <a:effectLst/>
                        <a:latin typeface="Calibri"/>
                        <a:ea typeface="Calibri"/>
                        <a:cs typeface="Times New Roman"/>
                      </a:endParaRPr>
                    </a:p>
                  </a:txBody>
                  <a:tcPr marL="28575" marR="28575" marT="28575" marB="28575" anchor="ctr"/>
                </a:tc>
              </a:tr>
            </a:tbl>
          </a:graphicData>
        </a:graphic>
      </p:graphicFrame>
      <p:graphicFrame>
        <p:nvGraphicFramePr>
          <p:cNvPr id="5" name="Tabelle 4"/>
          <p:cNvGraphicFramePr>
            <a:graphicFrameLocks noGrp="1"/>
          </p:cNvGraphicFramePr>
          <p:nvPr>
            <p:extLst>
              <p:ext uri="{D42A27DB-BD31-4B8C-83A1-F6EECF244321}">
                <p14:modId xmlns:p14="http://schemas.microsoft.com/office/powerpoint/2010/main" val="3315071088"/>
              </p:ext>
            </p:extLst>
          </p:nvPr>
        </p:nvGraphicFramePr>
        <p:xfrm>
          <a:off x="827584" y="3356992"/>
          <a:ext cx="6583680" cy="528066"/>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smtClean="0">
                          <a:effectLst/>
                        </a:rPr>
                        <a:t>West (schuldig)</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Ost </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smtClean="0">
                          <a:effectLst/>
                          <a:latin typeface="+mn-lt"/>
                          <a:ea typeface="+mn-ea"/>
                          <a:cs typeface="+mn-cs"/>
                        </a:rPr>
                        <a:t>Pass</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endParaRPr lang="de-CH" sz="1200" b="1" dirty="0">
                        <a:solidFill>
                          <a:schemeClr val="bg1"/>
                        </a:solidFill>
                        <a:effectLst/>
                        <a:latin typeface="Calibri"/>
                        <a:ea typeface="Calibri"/>
                        <a:cs typeface="Times New Roman"/>
                      </a:endParaRPr>
                    </a:p>
                  </a:txBody>
                  <a:tcPr marL="28575" marR="28575" marT="28575" marB="28575" anchor="ctr">
                    <a:solidFill>
                      <a:schemeClr val="accent1">
                        <a:lumMod val="20000"/>
                        <a:lumOff val="80000"/>
                      </a:schemeClr>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de-CH" sz="1200" b="1" dirty="0" smtClean="0">
                          <a:solidFill>
                            <a:schemeClr val="bg1"/>
                          </a:solidFill>
                          <a:effectLst/>
                          <a:latin typeface="+mn-lt"/>
                          <a:ea typeface="Calibri"/>
                          <a:cs typeface="Times New Roman"/>
                        </a:rPr>
                        <a:t>an</a:t>
                      </a:r>
                      <a:r>
                        <a:rPr lang="de-CH" sz="1200" b="1" baseline="0" dirty="0" smtClean="0">
                          <a:solidFill>
                            <a:schemeClr val="bg1"/>
                          </a:solidFill>
                          <a:effectLst/>
                          <a:latin typeface="+mn-lt"/>
                          <a:ea typeface="Calibri"/>
                          <a:cs typeface="Times New Roman"/>
                        </a:rPr>
                        <a:t> der Reihe</a:t>
                      </a:r>
                      <a:endParaRPr lang="de-CH" sz="1200" b="1" dirty="0" smtClean="0">
                        <a:solidFill>
                          <a:schemeClr val="bg1"/>
                        </a:solidFill>
                        <a:effectLst/>
                        <a:latin typeface="+mn-lt"/>
                        <a:ea typeface="Calibri"/>
                        <a:cs typeface="Times New Roman"/>
                      </a:endParaRPr>
                    </a:p>
                  </a:txBody>
                  <a:tcPr marL="28575" marR="28575" marT="28575" marB="28575" anchor="ctr">
                    <a:solidFill>
                      <a:schemeClr val="accent2"/>
                    </a:solidFill>
                  </a:tcPr>
                </a:tc>
                <a:tc>
                  <a:txBody>
                    <a:bodyPr/>
                    <a:lstStyle/>
                    <a:p>
                      <a:pPr>
                        <a:lnSpc>
                          <a:spcPct val="115000"/>
                        </a:lnSpc>
                        <a:spcAft>
                          <a:spcPts val="0"/>
                        </a:spcAft>
                      </a:pPr>
                      <a:r>
                        <a:rPr lang="de-CH" sz="1200" dirty="0">
                          <a:effectLst/>
                        </a:rPr>
                        <a:t> </a:t>
                      </a:r>
                      <a:endParaRPr lang="de-CH" sz="1100" dirty="0">
                        <a:effectLst/>
                        <a:latin typeface="Calibri"/>
                        <a:ea typeface="Calibri"/>
                        <a:cs typeface="Times New Roman"/>
                      </a:endParaRPr>
                    </a:p>
                  </a:txBody>
                  <a:tcPr marL="28575" marR="28575" marT="28575" marB="28575" anchor="ctr"/>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1508702458"/>
              </p:ext>
            </p:extLst>
          </p:nvPr>
        </p:nvGraphicFramePr>
        <p:xfrm>
          <a:off x="827584" y="4797152"/>
          <a:ext cx="6583680" cy="528066"/>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smtClean="0">
                          <a:effectLst/>
                        </a:rPr>
                        <a:t>West (schuldig)</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Ost </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smtClean="0">
                          <a:effectLst/>
                          <a:latin typeface="+mn-lt"/>
                          <a:ea typeface="+mn-ea"/>
                          <a:cs typeface="+mn-cs"/>
                        </a:rPr>
                        <a:t>Pass</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endParaRPr lang="de-CH" sz="1200" b="1" dirty="0">
                        <a:solidFill>
                          <a:schemeClr val="bg1"/>
                        </a:solidFill>
                        <a:effectLst/>
                        <a:latin typeface="Calibri"/>
                        <a:ea typeface="Calibri"/>
                        <a:cs typeface="Times New Roman"/>
                      </a:endParaRPr>
                    </a:p>
                  </a:txBody>
                  <a:tcPr marL="28575" marR="28575" marT="28575" marB="28575" anchor="ctr">
                    <a:solidFill>
                      <a:schemeClr val="accent1">
                        <a:lumMod val="20000"/>
                        <a:lumOff val="80000"/>
                      </a:schemeClr>
                    </a:solidFill>
                  </a:tcPr>
                </a:tc>
                <a:tc>
                  <a:txBody>
                    <a:bodyPr/>
                    <a:lstStyle/>
                    <a:p>
                      <a:pPr>
                        <a:lnSpc>
                          <a:spcPct val="115000"/>
                        </a:lnSpc>
                        <a:spcAft>
                          <a:spcPts val="0"/>
                        </a:spcAft>
                      </a:pPr>
                      <a:endParaRPr lang="de-CH" sz="1100" dirty="0">
                        <a:effectLst/>
                        <a:latin typeface="Calibri"/>
                        <a:ea typeface="Calibri"/>
                        <a:cs typeface="Times New Roman"/>
                      </a:endParaRPr>
                    </a:p>
                  </a:txBody>
                  <a:tcPr marL="28575" marR="28575" marT="28575" marB="28575" anchor="ct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de-CH" sz="1200" dirty="0">
                          <a:effectLst/>
                        </a:rPr>
                        <a:t> </a:t>
                      </a:r>
                      <a:r>
                        <a:rPr lang="de-CH" sz="1200" b="1" dirty="0" smtClean="0">
                          <a:solidFill>
                            <a:schemeClr val="bg1"/>
                          </a:solidFill>
                          <a:effectLst/>
                          <a:latin typeface="+mn-lt"/>
                          <a:ea typeface="Calibri"/>
                          <a:cs typeface="Times New Roman"/>
                        </a:rPr>
                        <a:t>an</a:t>
                      </a:r>
                      <a:r>
                        <a:rPr lang="de-CH" sz="1200" b="1" baseline="0" dirty="0" smtClean="0">
                          <a:solidFill>
                            <a:schemeClr val="bg1"/>
                          </a:solidFill>
                          <a:effectLst/>
                          <a:latin typeface="+mn-lt"/>
                          <a:ea typeface="Calibri"/>
                          <a:cs typeface="Times New Roman"/>
                        </a:rPr>
                        <a:t> der Reihe</a:t>
                      </a:r>
                      <a:endParaRPr lang="de-CH" sz="1200" b="1" dirty="0" smtClean="0">
                        <a:solidFill>
                          <a:schemeClr val="bg1"/>
                        </a:solidFill>
                        <a:effectLst/>
                        <a:latin typeface="+mn-lt"/>
                        <a:ea typeface="Calibri"/>
                        <a:cs typeface="Times New Roman"/>
                      </a:endParaRPr>
                    </a:p>
                  </a:txBody>
                  <a:tcPr marL="28575" marR="28575" marT="28575" marB="28575" anchor="ctr">
                    <a:solidFill>
                      <a:schemeClr val="accent2"/>
                    </a:solidFill>
                  </a:tcPr>
                </a:tc>
              </a:tr>
            </a:tbl>
          </a:graphicData>
        </a:graphic>
      </p:graphicFrame>
      <p:sp>
        <p:nvSpPr>
          <p:cNvPr id="7" name="Textfeld 6"/>
          <p:cNvSpPr txBox="1"/>
          <p:nvPr/>
        </p:nvSpPr>
        <p:spPr>
          <a:xfrm>
            <a:off x="899592" y="1844824"/>
            <a:ext cx="6885346" cy="738664"/>
          </a:xfrm>
          <a:prstGeom prst="rect">
            <a:avLst/>
          </a:prstGeom>
          <a:noFill/>
        </p:spPr>
        <p:txBody>
          <a:bodyPr wrap="none" rtlCol="0">
            <a:spAutoFit/>
          </a:bodyPr>
          <a:lstStyle/>
          <a:p>
            <a:r>
              <a:rPr lang="de-CH" sz="1400" dirty="0" smtClean="0"/>
              <a:t>Pass von </a:t>
            </a:r>
            <a:r>
              <a:rPr lang="de-CH" sz="1400" b="1" dirty="0" smtClean="0"/>
              <a:t>West</a:t>
            </a:r>
            <a:r>
              <a:rPr lang="de-CH" sz="1400" dirty="0" smtClean="0"/>
              <a:t> wird weggenommen  und </a:t>
            </a:r>
            <a:r>
              <a:rPr lang="de-CH" sz="1400" b="1" dirty="0" smtClean="0"/>
              <a:t>Nord</a:t>
            </a:r>
            <a:r>
              <a:rPr lang="de-CH" sz="1400" dirty="0" smtClean="0"/>
              <a:t> lizitiert weiter, keine Strafe, </a:t>
            </a:r>
            <a:r>
              <a:rPr lang="de-CH" sz="1400" b="1" dirty="0" smtClean="0"/>
              <a:t>Nord</a:t>
            </a:r>
            <a:r>
              <a:rPr lang="de-CH" sz="1400" dirty="0" smtClean="0"/>
              <a:t> kann auch </a:t>
            </a:r>
          </a:p>
          <a:p>
            <a:r>
              <a:rPr lang="de-CH" sz="1400" dirty="0" smtClean="0"/>
              <a:t>Pass stehen lassen</a:t>
            </a:r>
          </a:p>
          <a:p>
            <a:endParaRPr lang="de-CH" sz="1400" dirty="0"/>
          </a:p>
        </p:txBody>
      </p:sp>
      <p:sp>
        <p:nvSpPr>
          <p:cNvPr id="8" name="Rechteck 7"/>
          <p:cNvSpPr/>
          <p:nvPr/>
        </p:nvSpPr>
        <p:spPr>
          <a:xfrm>
            <a:off x="899592" y="4077072"/>
            <a:ext cx="4608698" cy="307777"/>
          </a:xfrm>
          <a:prstGeom prst="rect">
            <a:avLst/>
          </a:prstGeom>
        </p:spPr>
        <p:txBody>
          <a:bodyPr wrap="none">
            <a:spAutoFit/>
          </a:bodyPr>
          <a:lstStyle/>
          <a:p>
            <a:r>
              <a:rPr lang="de-CH" sz="1400" b="1" dirty="0" smtClean="0"/>
              <a:t>West</a:t>
            </a:r>
            <a:r>
              <a:rPr lang="de-CH" sz="1400" dirty="0" smtClean="0"/>
              <a:t> muss immer </a:t>
            </a:r>
            <a:r>
              <a:rPr lang="de-CH" sz="1400" dirty="0" smtClean="0"/>
              <a:t>passen, </a:t>
            </a:r>
            <a:r>
              <a:rPr lang="de-CH" sz="1400" b="1" dirty="0" smtClean="0"/>
              <a:t>Ost </a:t>
            </a:r>
            <a:r>
              <a:rPr lang="de-CH" sz="1400" dirty="0" smtClean="0"/>
              <a:t>darf in dieser Runde nicht kontrieren</a:t>
            </a:r>
            <a:endParaRPr lang="de-CH" sz="1400" dirty="0"/>
          </a:p>
        </p:txBody>
      </p:sp>
      <p:sp>
        <p:nvSpPr>
          <p:cNvPr id="10" name="Textfeld 9"/>
          <p:cNvSpPr txBox="1"/>
          <p:nvPr/>
        </p:nvSpPr>
        <p:spPr>
          <a:xfrm>
            <a:off x="896404" y="5805264"/>
            <a:ext cx="1835118" cy="307777"/>
          </a:xfrm>
          <a:prstGeom prst="rect">
            <a:avLst/>
          </a:prstGeom>
          <a:noFill/>
        </p:spPr>
        <p:txBody>
          <a:bodyPr wrap="none" rtlCol="0">
            <a:spAutoFit/>
          </a:bodyPr>
          <a:lstStyle/>
          <a:p>
            <a:r>
              <a:rPr lang="de-CH" sz="1400" b="1" dirty="0" smtClean="0"/>
              <a:t>West</a:t>
            </a:r>
            <a:r>
              <a:rPr lang="de-CH" sz="1400" dirty="0" smtClean="0"/>
              <a:t> muss einmal passen</a:t>
            </a:r>
            <a:endParaRPr lang="de-CH" sz="1400" dirty="0"/>
          </a:p>
        </p:txBody>
      </p:sp>
    </p:spTree>
    <p:extLst>
      <p:ext uri="{BB962C8B-B14F-4D97-AF65-F5344CB8AC3E}">
        <p14:creationId xmlns:p14="http://schemas.microsoft.com/office/powerpoint/2010/main" val="646286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ariusz\Desktop\Bridgeseminar Brigeturnierreglament\Pass ausser Reihenfol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14</a:t>
            </a:fld>
            <a:endParaRPr lang="de-CH" dirty="0"/>
          </a:p>
        </p:txBody>
      </p:sp>
    </p:spTree>
    <p:extLst>
      <p:ext uri="{BB962C8B-B14F-4D97-AF65-F5344CB8AC3E}">
        <p14:creationId xmlns:p14="http://schemas.microsoft.com/office/powerpoint/2010/main" val="4189715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sz="2400" b="1" dirty="0" smtClean="0">
                <a:solidFill>
                  <a:srgbClr val="FF0000"/>
                </a:solidFill>
                <a:latin typeface="+mn-lt"/>
              </a:rPr>
              <a:t>Kontra/</a:t>
            </a:r>
            <a:r>
              <a:rPr lang="de-CH" sz="2400" b="1" dirty="0" err="1" smtClean="0">
                <a:solidFill>
                  <a:srgbClr val="FF0000"/>
                </a:solidFill>
                <a:latin typeface="+mn-lt"/>
              </a:rPr>
              <a:t>Rekontra</a:t>
            </a:r>
            <a:r>
              <a:rPr lang="de-CH" sz="2400" b="1" dirty="0" smtClean="0">
                <a:solidFill>
                  <a:srgbClr val="FF0000"/>
                </a:solidFill>
                <a:latin typeface="+mn-lt"/>
              </a:rPr>
              <a:t> ausser Reihenfolge</a:t>
            </a:r>
            <a:endParaRPr lang="de-CH" sz="2400" b="1" dirty="0">
              <a:solidFill>
                <a:srgbClr val="FF0000"/>
              </a:solidFill>
              <a:latin typeface="+mn-lt"/>
            </a:endParaRPr>
          </a:p>
        </p:txBody>
      </p:sp>
      <p:sp>
        <p:nvSpPr>
          <p:cNvPr id="8" name="Foliennummernplatzhalter 7"/>
          <p:cNvSpPr>
            <a:spLocks noGrp="1"/>
          </p:cNvSpPr>
          <p:nvPr>
            <p:ph type="sldNum" sz="quarter" idx="12"/>
          </p:nvPr>
        </p:nvSpPr>
        <p:spPr/>
        <p:txBody>
          <a:bodyPr>
            <a:normAutofit/>
          </a:bodyPr>
          <a:lstStyle/>
          <a:p>
            <a:fld id="{0F874494-44FE-469A-880B-19A1C655B442}" type="slidenum">
              <a:rPr lang="de-CH" smtClean="0"/>
              <a:t>15</a:t>
            </a:fld>
            <a:endParaRPr lang="de-CH" dirty="0"/>
          </a:p>
        </p:txBody>
      </p:sp>
      <p:sp>
        <p:nvSpPr>
          <p:cNvPr id="3" name="Inhaltsplatzhalter 2"/>
          <p:cNvSpPr>
            <a:spLocks noGrp="1"/>
          </p:cNvSpPr>
          <p:nvPr>
            <p:ph sz="quarter" idx="1"/>
          </p:nvPr>
        </p:nvSpPr>
        <p:spPr/>
        <p:txBody>
          <a:bodyPr/>
          <a:lstStyle/>
          <a:p>
            <a:endParaRPr lang="de-CH" dirty="0">
              <a:ea typeface="Calibri"/>
              <a:cs typeface="Times New Roman"/>
            </a:endParaRPr>
          </a:p>
          <a:p>
            <a:pPr marL="0" indent="0">
              <a:buNone/>
            </a:pPr>
            <a:endParaRPr lang="de-CH" dirty="0" smtClean="0">
              <a:cs typeface="Times New Roman"/>
            </a:endParaRPr>
          </a:p>
          <a:p>
            <a:pPr marL="0" indent="0">
              <a:buNone/>
            </a:pPr>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2083316306"/>
              </p:ext>
            </p:extLst>
          </p:nvPr>
        </p:nvGraphicFramePr>
        <p:xfrm>
          <a:off x="827584" y="1700808"/>
          <a:ext cx="6583680" cy="731520"/>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a:effectLst/>
                        </a:rPr>
                        <a:t>West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smtClean="0">
                          <a:effectLst/>
                        </a:rPr>
                        <a:t>Nord (schuldig)</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Ost </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endParaRPr lang="de-CH" sz="1200" dirty="0" smtClean="0">
                        <a:effectLst/>
                        <a:latin typeface="+mn-lt"/>
                        <a:ea typeface="+mn-ea"/>
                        <a:cs typeface="+mn-cs"/>
                      </a:endParaRPr>
                    </a:p>
                    <a:p>
                      <a:pPr algn="ctr">
                        <a:lnSpc>
                          <a:spcPct val="115000"/>
                        </a:lnSpc>
                        <a:spcAft>
                          <a:spcPts val="0"/>
                        </a:spcAft>
                      </a:pPr>
                      <a:r>
                        <a:rPr lang="de-CH" sz="1200" dirty="0" smtClean="0">
                          <a:effectLst/>
                          <a:latin typeface="+mn-lt"/>
                          <a:ea typeface="+mn-ea"/>
                          <a:cs typeface="+mn-cs"/>
                        </a:rPr>
                        <a:t>?</a:t>
                      </a:r>
                    </a:p>
                  </a:txBody>
                  <a:tcPr marL="28575" marR="28575" marT="28575" marB="28575" anchor="ctr"/>
                </a:tc>
                <a:tc>
                  <a:txBody>
                    <a:bodyPr/>
                    <a:lstStyle/>
                    <a:p>
                      <a:pPr>
                        <a:lnSpc>
                          <a:spcPct val="115000"/>
                        </a:lnSpc>
                        <a:spcAft>
                          <a:spcPts val="0"/>
                        </a:spcAft>
                      </a:pPr>
                      <a:r>
                        <a:rPr lang="de-CH" sz="1200" dirty="0">
                          <a:effectLst/>
                        </a:rPr>
                        <a:t>1 </a:t>
                      </a:r>
                      <a:r>
                        <a:rPr lang="de-CH" sz="1200" dirty="0" smtClean="0">
                          <a:effectLst/>
                        </a:rPr>
                        <a:t>Karo</a:t>
                      </a:r>
                    </a:p>
                    <a:p>
                      <a:pPr>
                        <a:lnSpc>
                          <a:spcPct val="115000"/>
                        </a:lnSpc>
                        <a:spcAft>
                          <a:spcPts val="0"/>
                        </a:spcAft>
                      </a:pPr>
                      <a:r>
                        <a:rPr lang="de-CH" sz="1200" dirty="0" smtClean="0">
                          <a:effectLst/>
                          <a:latin typeface="Calibri"/>
                          <a:ea typeface="Calibri"/>
                          <a:cs typeface="Times New Roman"/>
                        </a:rPr>
                        <a:t>Kontra</a:t>
                      </a:r>
                      <a:endParaRPr lang="de-CH" sz="12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smtClean="0">
                          <a:effectLst/>
                        </a:rPr>
                        <a:t>1Pik</a:t>
                      </a:r>
                    </a:p>
                    <a:p>
                      <a:pPr>
                        <a:lnSpc>
                          <a:spcPct val="115000"/>
                        </a:lnSpc>
                        <a:spcAft>
                          <a:spcPts val="0"/>
                        </a:spcAft>
                      </a:pP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smtClean="0">
                          <a:effectLst/>
                        </a:rPr>
                        <a:t>?</a:t>
                      </a:r>
                    </a:p>
                    <a:p>
                      <a:pPr>
                        <a:lnSpc>
                          <a:spcPct val="115000"/>
                        </a:lnSpc>
                        <a:spcAft>
                          <a:spcPts val="0"/>
                        </a:spcAft>
                      </a:pPr>
                      <a:endParaRPr lang="de-CH" sz="1100" dirty="0">
                        <a:effectLst/>
                        <a:latin typeface="Calibri"/>
                        <a:ea typeface="Calibri"/>
                        <a:cs typeface="Times New Roman"/>
                      </a:endParaRPr>
                    </a:p>
                  </a:txBody>
                  <a:tcPr marL="28575" marR="28575" marT="28575" marB="28575" anchor="ctr"/>
                </a:tc>
              </a:tr>
            </a:tbl>
          </a:graphicData>
        </a:graphic>
      </p:graphicFrame>
      <p:sp>
        <p:nvSpPr>
          <p:cNvPr id="5" name="Rechteck 4"/>
          <p:cNvSpPr/>
          <p:nvPr/>
        </p:nvSpPr>
        <p:spPr>
          <a:xfrm>
            <a:off x="827584" y="2564904"/>
            <a:ext cx="5781519" cy="369332"/>
          </a:xfrm>
          <a:prstGeom prst="rect">
            <a:avLst/>
          </a:prstGeom>
        </p:spPr>
        <p:txBody>
          <a:bodyPr wrap="none">
            <a:spAutoFit/>
          </a:bodyPr>
          <a:lstStyle/>
          <a:p>
            <a:r>
              <a:rPr lang="de-CH" dirty="0" smtClean="0"/>
              <a:t>Die </a:t>
            </a:r>
            <a:r>
              <a:rPr lang="de-CH" b="1" dirty="0" smtClean="0"/>
              <a:t>Nord</a:t>
            </a:r>
            <a:r>
              <a:rPr lang="de-CH" dirty="0" smtClean="0"/>
              <a:t>-Ansage wird aufgehoben, </a:t>
            </a:r>
            <a:r>
              <a:rPr lang="de-CH" b="1" dirty="0" smtClean="0"/>
              <a:t>Süd</a:t>
            </a:r>
            <a:r>
              <a:rPr lang="de-CH" dirty="0" smtClean="0"/>
              <a:t> muss immer passen</a:t>
            </a:r>
            <a:endParaRPr lang="de-CH" dirty="0"/>
          </a:p>
        </p:txBody>
      </p:sp>
      <p:graphicFrame>
        <p:nvGraphicFramePr>
          <p:cNvPr id="6" name="Tabelle 5"/>
          <p:cNvGraphicFramePr>
            <a:graphicFrameLocks noGrp="1"/>
          </p:cNvGraphicFramePr>
          <p:nvPr>
            <p:extLst>
              <p:ext uri="{D42A27DB-BD31-4B8C-83A1-F6EECF244321}">
                <p14:modId xmlns:p14="http://schemas.microsoft.com/office/powerpoint/2010/main" val="2620611994"/>
              </p:ext>
            </p:extLst>
          </p:nvPr>
        </p:nvGraphicFramePr>
        <p:xfrm>
          <a:off x="846761" y="3356992"/>
          <a:ext cx="6583680" cy="521208"/>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a:effectLst/>
                        </a:rPr>
                        <a:t>West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Ost </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smtClean="0">
                          <a:effectLst/>
                        </a:rPr>
                        <a:t>Süd (schuldig)</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smtClean="0">
                          <a:effectLst/>
                          <a:latin typeface="+mn-lt"/>
                          <a:ea typeface="+mn-ea"/>
                          <a:cs typeface="+mn-cs"/>
                        </a:rPr>
                        <a:t>Pass</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1 Karo</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100" dirty="0" smtClean="0">
                          <a:effectLst/>
                          <a:latin typeface="Calibri"/>
                          <a:ea typeface="Calibri"/>
                          <a:cs typeface="Times New Roman"/>
                        </a:rPr>
                        <a: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 </a:t>
                      </a:r>
                      <a:r>
                        <a:rPr lang="de-CH" sz="1200" dirty="0" smtClean="0">
                          <a:effectLst/>
                        </a:rPr>
                        <a:t>Kontra</a:t>
                      </a:r>
                      <a:endParaRPr lang="de-CH" sz="1100" dirty="0">
                        <a:effectLst/>
                        <a:latin typeface="Calibri"/>
                        <a:ea typeface="Calibri"/>
                        <a:cs typeface="Times New Roman"/>
                      </a:endParaRPr>
                    </a:p>
                  </a:txBody>
                  <a:tcPr marL="28575" marR="28575" marT="28575" marB="28575" anchor="ctr"/>
                </a:tc>
              </a:tr>
            </a:tbl>
          </a:graphicData>
        </a:graphic>
      </p:graphicFrame>
      <p:sp>
        <p:nvSpPr>
          <p:cNvPr id="7" name="Textfeld 6"/>
          <p:cNvSpPr txBox="1"/>
          <p:nvPr/>
        </p:nvSpPr>
        <p:spPr>
          <a:xfrm>
            <a:off x="827584" y="4509120"/>
            <a:ext cx="7240380" cy="646331"/>
          </a:xfrm>
          <a:prstGeom prst="rect">
            <a:avLst/>
          </a:prstGeom>
          <a:noFill/>
        </p:spPr>
        <p:txBody>
          <a:bodyPr wrap="none" rtlCol="0">
            <a:spAutoFit/>
          </a:bodyPr>
          <a:lstStyle/>
          <a:p>
            <a:r>
              <a:rPr lang="de-CH" dirty="0" smtClean="0"/>
              <a:t>Wenn </a:t>
            </a:r>
            <a:r>
              <a:rPr lang="de-CH" b="1" dirty="0" smtClean="0"/>
              <a:t>Ost</a:t>
            </a:r>
            <a:r>
              <a:rPr lang="de-CH" dirty="0" smtClean="0"/>
              <a:t> nicht gerade passt,  </a:t>
            </a:r>
            <a:r>
              <a:rPr lang="de-CH" b="1" dirty="0" smtClean="0"/>
              <a:t>Süd</a:t>
            </a:r>
            <a:r>
              <a:rPr lang="de-CH" dirty="0" smtClean="0"/>
              <a:t> muss für immer passen, wenn </a:t>
            </a:r>
            <a:r>
              <a:rPr lang="de-CH" b="1" dirty="0" smtClean="0"/>
              <a:t>Ost</a:t>
            </a:r>
            <a:r>
              <a:rPr lang="de-CH" dirty="0" smtClean="0"/>
              <a:t> passt, </a:t>
            </a:r>
          </a:p>
          <a:p>
            <a:r>
              <a:rPr lang="de-CH" dirty="0" err="1" smtClean="0"/>
              <a:t>Ktr</a:t>
            </a:r>
            <a:r>
              <a:rPr lang="de-CH" dirty="0" smtClean="0"/>
              <a:t>. wird wiederholt, keine Strafe </a:t>
            </a:r>
            <a:endParaRPr lang="de-CH" dirty="0"/>
          </a:p>
        </p:txBody>
      </p:sp>
    </p:spTree>
    <p:extLst>
      <p:ext uri="{BB962C8B-B14F-4D97-AF65-F5344CB8AC3E}">
        <p14:creationId xmlns:p14="http://schemas.microsoft.com/office/powerpoint/2010/main" val="3299343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ariusz\Desktop\Bridgeseminar Brigeturnierreglament\Ktr und Rktr ausser Reihenfol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16</a:t>
            </a:fld>
            <a:endParaRPr lang="de-CH" dirty="0"/>
          </a:p>
        </p:txBody>
      </p:sp>
    </p:spTree>
    <p:extLst>
      <p:ext uri="{BB962C8B-B14F-4D97-AF65-F5344CB8AC3E}">
        <p14:creationId xmlns:p14="http://schemas.microsoft.com/office/powerpoint/2010/main" val="30871392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CH" sz="2400" b="1" dirty="0" smtClean="0">
                <a:solidFill>
                  <a:srgbClr val="FF0000"/>
                </a:solidFill>
                <a:latin typeface="+mn-lt"/>
              </a:rPr>
              <a:t>Gebot ausser Reihenfolge</a:t>
            </a:r>
            <a:endParaRPr lang="de-CH" sz="2400" b="1" dirty="0">
              <a:solidFill>
                <a:srgbClr val="FF0000"/>
              </a:solidFill>
              <a:latin typeface="+mn-lt"/>
            </a:endParaRPr>
          </a:p>
        </p:txBody>
      </p:sp>
      <p:sp>
        <p:nvSpPr>
          <p:cNvPr id="3" name="Foliennummernplatzhalter 2"/>
          <p:cNvSpPr>
            <a:spLocks noGrp="1"/>
          </p:cNvSpPr>
          <p:nvPr>
            <p:ph type="sldNum" sz="quarter" idx="12"/>
          </p:nvPr>
        </p:nvSpPr>
        <p:spPr/>
        <p:txBody>
          <a:bodyPr>
            <a:normAutofit/>
          </a:bodyPr>
          <a:lstStyle/>
          <a:p>
            <a:fld id="{0F874494-44FE-469A-880B-19A1C655B442}" type="slidenum">
              <a:rPr lang="de-CH" smtClean="0"/>
              <a:t>17</a:t>
            </a:fld>
            <a:endParaRPr lang="de-CH" dirty="0"/>
          </a:p>
        </p:txBody>
      </p:sp>
      <p:graphicFrame>
        <p:nvGraphicFramePr>
          <p:cNvPr id="4" name="Tabelle 3"/>
          <p:cNvGraphicFramePr>
            <a:graphicFrameLocks noGrp="1"/>
          </p:cNvGraphicFramePr>
          <p:nvPr>
            <p:extLst>
              <p:ext uri="{D42A27DB-BD31-4B8C-83A1-F6EECF244321}">
                <p14:modId xmlns:p14="http://schemas.microsoft.com/office/powerpoint/2010/main" val="2443233689"/>
              </p:ext>
            </p:extLst>
          </p:nvPr>
        </p:nvGraphicFramePr>
        <p:xfrm>
          <a:off x="449123" y="1268760"/>
          <a:ext cx="6583680" cy="521208"/>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smtClean="0">
                          <a:effectLst/>
                        </a:rPr>
                        <a:t>West (schuldig)</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Ost </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a:effectLst/>
                        </a:rPr>
                        <a:t>1 SA</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 </a:t>
                      </a:r>
                      <a:r>
                        <a:rPr lang="de-CH" sz="1200" dirty="0" smtClean="0">
                          <a:effectLst/>
                        </a:rPr>
                        <a:t>An der Reihe</a:t>
                      </a:r>
                      <a:endParaRPr lang="de-CH" sz="1100" dirty="0">
                        <a:effectLst/>
                        <a:latin typeface="Calibri"/>
                        <a:ea typeface="Calibri"/>
                        <a:cs typeface="Times New Roman"/>
                      </a:endParaRPr>
                    </a:p>
                  </a:txBody>
                  <a:tcPr marL="28575" marR="28575" marT="28575" marB="28575" anchor="ctr">
                    <a:solidFill>
                      <a:schemeClr val="accent2"/>
                    </a:solidFill>
                  </a:tcPr>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775676859"/>
              </p:ext>
            </p:extLst>
          </p:nvPr>
        </p:nvGraphicFramePr>
        <p:xfrm>
          <a:off x="539552" y="2996952"/>
          <a:ext cx="6583680" cy="521208"/>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smtClean="0">
                          <a:effectLst/>
                        </a:rPr>
                        <a:t>West (schuldig)</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Ost </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a:effectLst/>
                        </a:rPr>
                        <a:t>1 SA</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smtClean="0">
                          <a:effectLst/>
                          <a:latin typeface="+mn-lt"/>
                          <a:ea typeface="+mn-ea"/>
                          <a:cs typeface="+mn-cs"/>
                        </a:rPr>
                        <a:t>An</a:t>
                      </a:r>
                      <a:r>
                        <a:rPr lang="de-CH" sz="1200" baseline="0" dirty="0" smtClean="0">
                          <a:effectLst/>
                          <a:latin typeface="+mn-lt"/>
                          <a:ea typeface="+mn-ea"/>
                          <a:cs typeface="+mn-cs"/>
                        </a:rPr>
                        <a:t> der Reihe</a:t>
                      </a:r>
                      <a:endParaRPr lang="de-CH" sz="1100" dirty="0">
                        <a:effectLst/>
                        <a:latin typeface="Calibri"/>
                        <a:ea typeface="Calibri"/>
                        <a:cs typeface="Times New Roman"/>
                      </a:endParaRPr>
                    </a:p>
                  </a:txBody>
                  <a:tcPr marL="28575" marR="28575" marT="28575" marB="28575" anchor="ctr">
                    <a:solidFill>
                      <a:schemeClr val="accent2"/>
                    </a:solidFill>
                  </a:tcPr>
                </a:tc>
                <a:tc>
                  <a:txBody>
                    <a:bodyPr/>
                    <a:lstStyle/>
                    <a:p>
                      <a:pPr>
                        <a:lnSpc>
                          <a:spcPct val="115000"/>
                        </a:lnSpc>
                        <a:spcAft>
                          <a:spcPts val="0"/>
                        </a:spcAft>
                      </a:pPr>
                      <a:r>
                        <a:rPr lang="de-CH" sz="1200" dirty="0">
                          <a:effectLst/>
                        </a:rPr>
                        <a:t> </a:t>
                      </a:r>
                      <a:endParaRPr lang="de-CH" sz="1100" dirty="0">
                        <a:effectLst/>
                        <a:latin typeface="Calibri"/>
                        <a:ea typeface="Calibri"/>
                        <a:cs typeface="Times New Roman"/>
                      </a:endParaRPr>
                    </a:p>
                  </a:txBody>
                  <a:tcPr marL="28575" marR="28575" marT="28575" marB="28575" anchor="ctr"/>
                </a:tc>
              </a:tr>
            </a:tbl>
          </a:graphicData>
        </a:graphic>
      </p:graphicFrame>
      <p:graphicFrame>
        <p:nvGraphicFramePr>
          <p:cNvPr id="9" name="Tabelle 8"/>
          <p:cNvGraphicFramePr>
            <a:graphicFrameLocks noGrp="1"/>
          </p:cNvGraphicFramePr>
          <p:nvPr>
            <p:extLst>
              <p:ext uri="{D42A27DB-BD31-4B8C-83A1-F6EECF244321}">
                <p14:modId xmlns:p14="http://schemas.microsoft.com/office/powerpoint/2010/main" val="1616458537"/>
              </p:ext>
            </p:extLst>
          </p:nvPr>
        </p:nvGraphicFramePr>
        <p:xfrm>
          <a:off x="482446" y="4653136"/>
          <a:ext cx="6583680" cy="521208"/>
        </p:xfrm>
        <a:graphic>
          <a:graphicData uri="http://schemas.openxmlformats.org/drawingml/2006/table">
            <a:tbl>
              <a:tblPr firstRow="1" firstCol="1" bandRow="1">
                <a:tableStyleId>{5C22544A-7EE6-4342-B048-85BDC9FD1C3A}</a:tableStyleId>
              </a:tblPr>
              <a:tblGrid>
                <a:gridCol w="1645920"/>
                <a:gridCol w="1645920"/>
                <a:gridCol w="1645920"/>
                <a:gridCol w="1645920"/>
              </a:tblGrid>
              <a:tr h="0">
                <a:tc>
                  <a:txBody>
                    <a:bodyPr/>
                    <a:lstStyle/>
                    <a:p>
                      <a:pPr>
                        <a:lnSpc>
                          <a:spcPct val="115000"/>
                        </a:lnSpc>
                        <a:spcAft>
                          <a:spcPts val="0"/>
                        </a:spcAft>
                      </a:pPr>
                      <a:r>
                        <a:rPr lang="de-CH" sz="1200" dirty="0" smtClean="0">
                          <a:effectLst/>
                        </a:rPr>
                        <a:t>West (schuldig)</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Nord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Ost </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a:effectLst/>
                        </a:rPr>
                        <a:t>1 SA</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100" dirty="0" smtClean="0">
                          <a:effectLst/>
                          <a:latin typeface="Calibri"/>
                          <a:ea typeface="Calibri"/>
                          <a:cs typeface="Times New Roman"/>
                        </a:rPr>
                        <a:t>An der Reihe</a:t>
                      </a:r>
                      <a:endParaRPr lang="de-CH" sz="1100" dirty="0">
                        <a:effectLst/>
                        <a:latin typeface="Calibri"/>
                        <a:ea typeface="Calibri"/>
                        <a:cs typeface="Times New Roman"/>
                      </a:endParaRPr>
                    </a:p>
                  </a:txBody>
                  <a:tcPr marL="28575" marR="28575" marT="28575" marB="28575" anchor="ctr">
                    <a:solidFill>
                      <a:schemeClr val="accent2"/>
                    </a:solidFill>
                  </a:tcPr>
                </a:tc>
                <a:tc>
                  <a:txBody>
                    <a:bodyPr/>
                    <a:lstStyle/>
                    <a:p>
                      <a:pPr>
                        <a:lnSpc>
                          <a:spcPct val="115000"/>
                        </a:lnSpc>
                        <a:spcAft>
                          <a:spcPts val="0"/>
                        </a:spcAft>
                      </a:pPr>
                      <a:r>
                        <a:rPr lang="de-CH" sz="1200" dirty="0">
                          <a:effectLst/>
                        </a:rPr>
                        <a: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 </a:t>
                      </a:r>
                      <a:endParaRPr lang="de-CH" sz="1100" dirty="0">
                        <a:effectLst/>
                        <a:latin typeface="Calibri"/>
                        <a:ea typeface="Calibri"/>
                        <a:cs typeface="Times New Roman"/>
                      </a:endParaRPr>
                    </a:p>
                  </a:txBody>
                  <a:tcPr marL="28575" marR="28575" marT="28575" marB="28575" anchor="ctr"/>
                </a:tc>
              </a:tr>
            </a:tbl>
          </a:graphicData>
        </a:graphic>
      </p:graphicFrame>
      <p:sp>
        <p:nvSpPr>
          <p:cNvPr id="11" name="Textfeld 10"/>
          <p:cNvSpPr txBox="1"/>
          <p:nvPr/>
        </p:nvSpPr>
        <p:spPr>
          <a:xfrm>
            <a:off x="304914" y="2154690"/>
            <a:ext cx="8839086" cy="646331"/>
          </a:xfrm>
          <a:prstGeom prst="rect">
            <a:avLst/>
          </a:prstGeom>
          <a:noFill/>
        </p:spPr>
        <p:txBody>
          <a:bodyPr wrap="none" rtlCol="0">
            <a:spAutoFit/>
          </a:bodyPr>
          <a:lstStyle/>
          <a:p>
            <a:r>
              <a:rPr lang="de-CH" dirty="0" smtClean="0"/>
              <a:t>Ansage wird immer zurückgenommen, wenn </a:t>
            </a:r>
            <a:r>
              <a:rPr lang="de-CH" b="1" dirty="0" smtClean="0"/>
              <a:t>Süd</a:t>
            </a:r>
            <a:r>
              <a:rPr lang="de-CH" dirty="0" smtClean="0"/>
              <a:t> passt, gibt es keine Strafe, wenn </a:t>
            </a:r>
            <a:r>
              <a:rPr lang="de-CH" b="1" dirty="0" smtClean="0"/>
              <a:t>West</a:t>
            </a:r>
            <a:r>
              <a:rPr lang="de-CH" dirty="0" smtClean="0"/>
              <a:t> </a:t>
            </a:r>
          </a:p>
          <a:p>
            <a:r>
              <a:rPr lang="de-CH" dirty="0" smtClean="0"/>
              <a:t>Lizitiert gleiche Denomination muss </a:t>
            </a:r>
            <a:r>
              <a:rPr lang="de-CH" b="1" dirty="0" smtClean="0"/>
              <a:t>Ost</a:t>
            </a:r>
            <a:r>
              <a:rPr lang="de-CH" dirty="0" smtClean="0"/>
              <a:t> 1x passen, wenn nicht dann muss </a:t>
            </a:r>
            <a:r>
              <a:rPr lang="de-CH" b="1" dirty="0" smtClean="0"/>
              <a:t>Ost</a:t>
            </a:r>
            <a:r>
              <a:rPr lang="de-CH" dirty="0" smtClean="0"/>
              <a:t> immer passen</a:t>
            </a:r>
            <a:endParaRPr lang="de-CH" dirty="0"/>
          </a:p>
        </p:txBody>
      </p:sp>
      <p:sp>
        <p:nvSpPr>
          <p:cNvPr id="12" name="Textfeld 11"/>
          <p:cNvSpPr txBox="1"/>
          <p:nvPr/>
        </p:nvSpPr>
        <p:spPr>
          <a:xfrm>
            <a:off x="467544" y="3861048"/>
            <a:ext cx="2411879" cy="369332"/>
          </a:xfrm>
          <a:prstGeom prst="rect">
            <a:avLst/>
          </a:prstGeom>
          <a:noFill/>
        </p:spPr>
        <p:txBody>
          <a:bodyPr wrap="none" rtlCol="0">
            <a:spAutoFit/>
          </a:bodyPr>
          <a:lstStyle/>
          <a:p>
            <a:r>
              <a:rPr lang="de-CH" dirty="0" smtClean="0"/>
              <a:t>Ost muss immer passen</a:t>
            </a:r>
            <a:endParaRPr lang="de-CH" dirty="0"/>
          </a:p>
        </p:txBody>
      </p:sp>
      <p:sp>
        <p:nvSpPr>
          <p:cNvPr id="13" name="Textfeld 12"/>
          <p:cNvSpPr txBox="1"/>
          <p:nvPr/>
        </p:nvSpPr>
        <p:spPr>
          <a:xfrm>
            <a:off x="467543" y="5539298"/>
            <a:ext cx="2411879" cy="369332"/>
          </a:xfrm>
          <a:prstGeom prst="rect">
            <a:avLst/>
          </a:prstGeom>
          <a:noFill/>
        </p:spPr>
        <p:txBody>
          <a:bodyPr wrap="none" rtlCol="0">
            <a:spAutoFit/>
          </a:bodyPr>
          <a:lstStyle/>
          <a:p>
            <a:r>
              <a:rPr lang="de-CH" dirty="0" smtClean="0"/>
              <a:t>Ost muss immer passen</a:t>
            </a:r>
            <a:endParaRPr lang="de-CH" dirty="0"/>
          </a:p>
        </p:txBody>
      </p:sp>
    </p:spTree>
    <p:extLst>
      <p:ext uri="{BB962C8B-B14F-4D97-AF65-F5344CB8AC3E}">
        <p14:creationId xmlns:p14="http://schemas.microsoft.com/office/powerpoint/2010/main" val="1884762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ariusz\Desktop\Bridgeseminar Brigeturnierreglament\Gebot ausser Reihenfolg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18</a:t>
            </a:fld>
            <a:endParaRPr lang="de-CH" dirty="0"/>
          </a:p>
        </p:txBody>
      </p:sp>
    </p:spTree>
    <p:extLst>
      <p:ext uri="{BB962C8B-B14F-4D97-AF65-F5344CB8AC3E}">
        <p14:creationId xmlns:p14="http://schemas.microsoft.com/office/powerpoint/2010/main" val="15208377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mariusz\Desktop\Bridgeseminar Brigeturnierreglament\Ausspielstrafen nach zurückgenommenen Ansage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19</a:t>
            </a:fld>
            <a:endParaRPr lang="de-CH" dirty="0"/>
          </a:p>
        </p:txBody>
      </p:sp>
    </p:spTree>
    <p:extLst>
      <p:ext uri="{BB962C8B-B14F-4D97-AF65-F5344CB8AC3E}">
        <p14:creationId xmlns:p14="http://schemas.microsoft.com/office/powerpoint/2010/main" val="4028238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CH" dirty="0" smtClean="0">
                <a:solidFill>
                  <a:srgbClr val="FF0000"/>
                </a:solidFill>
                <a:latin typeface="+mn-lt"/>
              </a:rPr>
              <a:t>Entscheidungsgrundlagen</a:t>
            </a:r>
            <a:endParaRPr lang="de-CH" dirty="0">
              <a:solidFill>
                <a:srgbClr val="FF0000"/>
              </a:solidFill>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2</a:t>
            </a:fld>
            <a:endParaRPr lang="de-CH" dirty="0"/>
          </a:p>
        </p:txBody>
      </p:sp>
      <p:sp>
        <p:nvSpPr>
          <p:cNvPr id="3" name="Inhaltsplatzhalter 2"/>
          <p:cNvSpPr>
            <a:spLocks noGrp="1"/>
          </p:cNvSpPr>
          <p:nvPr>
            <p:ph sz="quarter" idx="1"/>
          </p:nvPr>
        </p:nvSpPr>
        <p:spPr/>
        <p:txBody>
          <a:bodyPr>
            <a:normAutofit/>
          </a:bodyPr>
          <a:lstStyle/>
          <a:p>
            <a:r>
              <a:rPr lang="de-CH" dirty="0" smtClean="0"/>
              <a:t>Der Ruf nach der Turnierleitung ist im Bridgeturnier eine Normalität und sollte immer erfolgen, wenn sich am Tisch eine Unklarheit oder ein vermuteter Regelverstoß zugetragen hat. Kein Spieler soll dem Gegner einen solchen Ruf verübeln oder sich negativ betroffen fühlen. Es ist völlig normal, einen Schiedsrichter zurate zu ziehen, wenn man sich nicht ganz im Klaren ist, ob alles regelgerecht abgelaufen ist</a:t>
            </a:r>
            <a:endParaRPr lang="de-CH" dirty="0"/>
          </a:p>
        </p:txBody>
      </p:sp>
    </p:spTree>
    <p:extLst>
      <p:ext uri="{BB962C8B-B14F-4D97-AF65-F5344CB8AC3E}">
        <p14:creationId xmlns:p14="http://schemas.microsoft.com/office/powerpoint/2010/main" val="1748921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188640"/>
            <a:ext cx="8229600" cy="432048"/>
          </a:xfrm>
        </p:spPr>
        <p:txBody>
          <a:bodyPr>
            <a:normAutofit fontScale="90000"/>
          </a:bodyPr>
          <a:lstStyle/>
          <a:p>
            <a:r>
              <a:rPr lang="de-CH" sz="2700" b="1" dirty="0" smtClean="0">
                <a:solidFill>
                  <a:srgbClr val="FF0000"/>
                </a:solidFill>
                <a:latin typeface="+mn-lt"/>
              </a:rPr>
              <a:t>Wichtigste</a:t>
            </a:r>
            <a:r>
              <a:rPr lang="de-CH" sz="3100" b="1" dirty="0" smtClean="0">
                <a:solidFill>
                  <a:srgbClr val="FF0000"/>
                </a:solidFill>
                <a:latin typeface="+mn-lt"/>
              </a:rPr>
              <a:t> Regeln während der Spielphase</a:t>
            </a:r>
            <a:endParaRPr lang="de-CH" dirty="0">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20</a:t>
            </a:fld>
            <a:endParaRPr lang="de-CH" dirty="0"/>
          </a:p>
        </p:txBody>
      </p:sp>
      <p:sp>
        <p:nvSpPr>
          <p:cNvPr id="3" name="Inhaltsplatzhalter 2"/>
          <p:cNvSpPr>
            <a:spLocks noGrp="1"/>
          </p:cNvSpPr>
          <p:nvPr>
            <p:ph sz="quarter" idx="1"/>
          </p:nvPr>
        </p:nvSpPr>
        <p:spPr>
          <a:xfrm>
            <a:off x="457200" y="620688"/>
            <a:ext cx="8229600" cy="6237312"/>
          </a:xfrm>
        </p:spPr>
        <p:txBody>
          <a:bodyPr>
            <a:normAutofit fontScale="25000" lnSpcReduction="20000"/>
          </a:bodyPr>
          <a:lstStyle/>
          <a:p>
            <a:pPr marL="0" indent="0">
              <a:buNone/>
            </a:pPr>
            <a:r>
              <a:rPr lang="de-CH" sz="6000" b="1" dirty="0" smtClean="0"/>
              <a:t>Verwendung einer Nebenstrafkarte </a:t>
            </a:r>
            <a:endParaRPr lang="de-CH" sz="6000" dirty="0" smtClean="0"/>
          </a:p>
          <a:p>
            <a:pPr marL="0" indent="0">
              <a:buNone/>
            </a:pPr>
            <a:r>
              <a:rPr lang="de-CH" sz="6000" dirty="0" smtClean="0"/>
              <a:t>Hat ein Gegenspieler eine Nebenstrafkarte, darf er keine andere Karte unterhalb des Ranges einer Figur in dieser Farbe spielen, bevor er die Nebenstrafkarte gespielt hat. Er hat jedoch das Recht, stattdessen eine Figur zu spielen. Der Partner des schuldigen Spielers ist keiner Ausspielbeschränkung unterworfen, jedoch ist eine Information, die sich aus dem Sehen der Strafkarte ergibt, unerlaubt . </a:t>
            </a:r>
          </a:p>
          <a:p>
            <a:pPr marL="0" indent="0">
              <a:buNone/>
            </a:pPr>
            <a:endParaRPr lang="de-CH" sz="6000" dirty="0" smtClean="0"/>
          </a:p>
          <a:p>
            <a:pPr marL="0" indent="0">
              <a:buNone/>
            </a:pPr>
            <a:r>
              <a:rPr lang="de-CH" sz="6000" b="1" dirty="0" smtClean="0"/>
              <a:t>Behandlung einer Hauptstrafkarte </a:t>
            </a:r>
            <a:endParaRPr lang="de-CH" sz="6000" dirty="0" smtClean="0"/>
          </a:p>
          <a:p>
            <a:pPr marL="0" indent="0">
              <a:buNone/>
            </a:pPr>
            <a:r>
              <a:rPr lang="de-CH" sz="6000" dirty="0" smtClean="0"/>
              <a:t>Hat ein Gegenspieler eine Hauptstrafkarte, können sowohl der schuldige Spieler als auch sein Partner Beschränkungen unterworfen sein; der schuldige Spieler jedes Mal, wenn er an der Reihe ist zu spielen, der Partner jedes Mal, wenn er am </a:t>
            </a:r>
            <a:r>
              <a:rPr lang="de-CH" sz="6000" dirty="0" err="1" smtClean="0"/>
              <a:t>Ausspiel</a:t>
            </a:r>
            <a:r>
              <a:rPr lang="de-CH" sz="6000" dirty="0" smtClean="0"/>
              <a:t> ist. </a:t>
            </a:r>
          </a:p>
          <a:p>
            <a:pPr marL="0" indent="0">
              <a:buNone/>
            </a:pPr>
            <a:endParaRPr lang="de-CH" sz="6000" dirty="0" smtClean="0"/>
          </a:p>
          <a:p>
            <a:pPr marL="0" indent="0">
              <a:buNone/>
            </a:pPr>
            <a:r>
              <a:rPr lang="de-CH" sz="6000" dirty="0" smtClean="0"/>
              <a:t>1.     a) Eine Hauptstrafkarte muss bei erster gültiger Gelegenheit gespielt werden, sei es beim </a:t>
            </a:r>
            <a:r>
              <a:rPr lang="de-CH" sz="6000" dirty="0" err="1" smtClean="0"/>
              <a:t>Ausspiel</a:t>
            </a:r>
            <a:r>
              <a:rPr lang="de-CH" sz="6000" dirty="0" smtClean="0"/>
              <a:t>, beim Farbe Bekennen, Abwerfen oder Trumpfen. Hat ein Gegenspieler zwei oder mehr Strafkarten, die </a:t>
            </a:r>
            <a:r>
              <a:rPr lang="de-CH" sz="6000" dirty="0" err="1" smtClean="0"/>
              <a:t>gültigerweise</a:t>
            </a:r>
            <a:r>
              <a:rPr lang="de-CH" sz="6000" dirty="0" smtClean="0"/>
              <a:t> gespielt werden können, bestimmt der Alleinspieler, welche Karte gespielt werden soll. </a:t>
            </a:r>
          </a:p>
          <a:p>
            <a:pPr marL="0" indent="0">
              <a:buNone/>
            </a:pPr>
            <a:r>
              <a:rPr lang="de-CH" sz="6000" dirty="0"/>
              <a:t> </a:t>
            </a:r>
            <a:r>
              <a:rPr lang="de-CH" sz="6000" dirty="0" smtClean="0"/>
              <a:t>        b) Die Verpflichtung, Farbe zu bekennen oder einer Ausspiel- oder Spielbeschränkung nachzukommen, hat Vorrang vor der Verpflichtung, eine Hauptstrafkarte zu spielen. Jedoch muss die Strafkarte weiterhin offen auf dem Tisch liegen bleiben und bei nächster gültiger Gelegenheit gespielt werden. </a:t>
            </a:r>
          </a:p>
          <a:p>
            <a:endParaRPr lang="de-CH" sz="6000" dirty="0" smtClean="0"/>
          </a:p>
          <a:p>
            <a:pPr marL="0" indent="0">
              <a:buNone/>
            </a:pPr>
            <a:r>
              <a:rPr lang="de-CH" sz="6000" dirty="0" smtClean="0"/>
              <a:t>2.     Ist ein Gegenspieler am </a:t>
            </a:r>
            <a:r>
              <a:rPr lang="de-CH" sz="6000" dirty="0" err="1" smtClean="0"/>
              <a:t>Ausspiel</a:t>
            </a:r>
            <a:r>
              <a:rPr lang="de-CH" sz="6000" dirty="0" smtClean="0"/>
              <a:t> während sein Partner eine Hauptstrafkarte besitzt, darf er nicht ausspielen, bevor der Alleinspieler erklärt hat, welche der unten aufgeführten Optionen er wählt.</a:t>
            </a:r>
          </a:p>
          <a:p>
            <a:pPr marL="0" indent="0">
              <a:buNone/>
            </a:pPr>
            <a:r>
              <a:rPr lang="de-CH" sz="6000" dirty="0" smtClean="0"/>
              <a:t>Der Alleinspieler darf:</a:t>
            </a:r>
          </a:p>
          <a:p>
            <a:r>
              <a:rPr lang="de-CH" sz="6000" dirty="0" smtClean="0"/>
              <a:t>a) vom Gegenspieler das </a:t>
            </a:r>
            <a:r>
              <a:rPr lang="de-CH" sz="6000" dirty="0" err="1" smtClean="0"/>
              <a:t>Ausspiel</a:t>
            </a:r>
            <a:r>
              <a:rPr lang="de-CH" sz="6000" dirty="0" smtClean="0"/>
              <a:t> der Farbe der Strafkarte verlangen </a:t>
            </a:r>
            <a:r>
              <a:rPr lang="de-CH" sz="6000" baseline="30000" dirty="0" smtClean="0"/>
              <a:t> </a:t>
            </a:r>
            <a:r>
              <a:rPr lang="de-CH" sz="6000" dirty="0" smtClean="0"/>
              <a:t>oder ihm verbieten, diese Farbe auszuspielen, solange er bei Stich bleibt (bei zwei oder mehr Strafkarten siehe § 51). Wählt der Alleinspieler eine dieser beiden Optionen, ist die Karte keine Strafkarte mehr und wird aufgenommen. </a:t>
            </a:r>
          </a:p>
          <a:p>
            <a:r>
              <a:rPr lang="de-CH" sz="6000" dirty="0" smtClean="0"/>
              <a:t>b) kein </a:t>
            </a:r>
            <a:r>
              <a:rPr lang="de-CH" sz="6000" dirty="0" err="1" smtClean="0"/>
              <a:t>Ausspiel</a:t>
            </a:r>
            <a:r>
              <a:rPr lang="de-CH" sz="6000" dirty="0" smtClean="0"/>
              <a:t> verlangen oder verbieten, in welchem Fall der Gegenspieler irgendeine Karte ausspielen darf; die Strafkarte bleibt eine Strafkarte</a:t>
            </a:r>
            <a:r>
              <a:rPr lang="de-CH" sz="6000" baseline="30000" dirty="0"/>
              <a:t>.</a:t>
            </a:r>
            <a:r>
              <a:rPr lang="de-CH" sz="6000" dirty="0" smtClean="0"/>
              <a:t> </a:t>
            </a:r>
          </a:p>
          <a:p>
            <a:endParaRPr lang="de-CH" dirty="0"/>
          </a:p>
        </p:txBody>
      </p:sp>
    </p:spTree>
    <p:extLst>
      <p:ext uri="{BB962C8B-B14F-4D97-AF65-F5344CB8AC3E}">
        <p14:creationId xmlns:p14="http://schemas.microsoft.com/office/powerpoint/2010/main" val="25598885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mariusz\Desktop\Bridgeseminar Brigeturnierreglament\Ausspiel ausser der Reih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21</a:t>
            </a:fld>
            <a:endParaRPr lang="de-CH" dirty="0"/>
          </a:p>
        </p:txBody>
      </p:sp>
    </p:spTree>
    <p:extLst>
      <p:ext uri="{BB962C8B-B14F-4D97-AF65-F5344CB8AC3E}">
        <p14:creationId xmlns:p14="http://schemas.microsoft.com/office/powerpoint/2010/main" val="30378525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mariusz\Desktop\Bridgeseminar Brigeturnierreglament\Revok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0250" y="0"/>
            <a:ext cx="51435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oliennummernplatzhalter 1"/>
          <p:cNvSpPr>
            <a:spLocks noGrp="1"/>
          </p:cNvSpPr>
          <p:nvPr>
            <p:ph type="sldNum" sz="quarter" idx="12"/>
          </p:nvPr>
        </p:nvSpPr>
        <p:spPr/>
        <p:txBody>
          <a:bodyPr/>
          <a:lstStyle/>
          <a:p>
            <a:fld id="{0F874494-44FE-469A-880B-19A1C655B442}" type="slidenum">
              <a:rPr lang="de-CH" smtClean="0"/>
              <a:t>22</a:t>
            </a:fld>
            <a:endParaRPr lang="de-CH" dirty="0"/>
          </a:p>
        </p:txBody>
      </p:sp>
    </p:spTree>
    <p:extLst>
      <p:ext uri="{BB962C8B-B14F-4D97-AF65-F5344CB8AC3E}">
        <p14:creationId xmlns:p14="http://schemas.microsoft.com/office/powerpoint/2010/main" val="4218901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CH" sz="2400" b="1" dirty="0" smtClean="0">
                <a:solidFill>
                  <a:srgbClr val="FF0000"/>
                </a:solidFill>
                <a:latin typeface="+mn-lt"/>
              </a:rPr>
              <a:t>Vorzeitiges Ausspielen oder Zugeben </a:t>
            </a:r>
            <a:endParaRPr lang="de-CH" sz="2400" dirty="0">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23</a:t>
            </a:fld>
            <a:endParaRPr lang="de-CH" dirty="0"/>
          </a:p>
        </p:txBody>
      </p:sp>
      <p:sp>
        <p:nvSpPr>
          <p:cNvPr id="3" name="Inhaltsplatzhalter 2"/>
          <p:cNvSpPr>
            <a:spLocks noGrp="1"/>
          </p:cNvSpPr>
          <p:nvPr>
            <p:ph sz="quarter" idx="1"/>
          </p:nvPr>
        </p:nvSpPr>
        <p:spPr/>
        <p:txBody>
          <a:bodyPr>
            <a:normAutofit fontScale="85000" lnSpcReduction="20000"/>
          </a:bodyPr>
          <a:lstStyle/>
          <a:p>
            <a:pPr marL="514350" indent="-514350">
              <a:buAutoNum type="alphaUcPeriod"/>
            </a:pPr>
            <a:r>
              <a:rPr lang="de-CH" b="1" dirty="0" smtClean="0"/>
              <a:t>Vorzeitiges </a:t>
            </a:r>
            <a:r>
              <a:rPr lang="de-CH" b="1" dirty="0"/>
              <a:t>Zugeben oder Ausspielen zum nächsten Stich </a:t>
            </a:r>
            <a:endParaRPr lang="de-CH" b="1" dirty="0" smtClean="0"/>
          </a:p>
          <a:p>
            <a:pPr marL="0" indent="0">
              <a:buNone/>
            </a:pPr>
            <a:endParaRPr lang="de-CH" dirty="0"/>
          </a:p>
          <a:p>
            <a:pPr marL="0" indent="0">
              <a:buNone/>
            </a:pPr>
            <a:r>
              <a:rPr lang="de-CH" dirty="0"/>
              <a:t>Spielt ein Gegenspieler zum nächsten Stich aus, bevor sein Partner zum laufenden Stich zugegeben hat, oder gibt er außer Reihenfolge zu, bevor sein Partner zugegeben hat, wird die derart ausgespielte oder zugegebene Karte eine Hauptstrafkarte, und der Alleinspieler wählt eine der folgenden Optionen. Er darf: </a:t>
            </a:r>
            <a:endParaRPr lang="de-CH" dirty="0" smtClean="0"/>
          </a:p>
          <a:p>
            <a:pPr marL="0" indent="0">
              <a:buNone/>
            </a:pPr>
            <a:endParaRPr lang="de-CH" dirty="0"/>
          </a:p>
          <a:p>
            <a:r>
              <a:rPr lang="de-CH" dirty="0"/>
              <a:t>1. vom Partner des schuldigen Spielers verlangen, die höchste Karte, die dieser in der ausgespielten Farbe hält, zuzugeben; oder </a:t>
            </a:r>
          </a:p>
          <a:p>
            <a:r>
              <a:rPr lang="de-CH" dirty="0"/>
              <a:t>2. vom Partner des schuldigen Spielers verlangen, die niedrigste Karte, die dieser in der ausgespielten Farbe hält, zuzugeben; oder </a:t>
            </a:r>
          </a:p>
          <a:p>
            <a:r>
              <a:rPr lang="de-CH" dirty="0"/>
              <a:t>3. dem Partner des schuldigen Spielers verbieten, eine Karte einer anderen Farbe, die der Alleinspieler benennt, zuzugeben.</a:t>
            </a:r>
          </a:p>
        </p:txBody>
      </p:sp>
    </p:spTree>
    <p:extLst>
      <p:ext uri="{BB962C8B-B14F-4D97-AF65-F5344CB8AC3E}">
        <p14:creationId xmlns:p14="http://schemas.microsoft.com/office/powerpoint/2010/main" val="31484334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706090"/>
          </a:xfrm>
        </p:spPr>
        <p:txBody>
          <a:bodyPr>
            <a:normAutofit/>
          </a:bodyPr>
          <a:lstStyle/>
          <a:p>
            <a:r>
              <a:rPr lang="de-CH" sz="2800" b="1" dirty="0">
                <a:solidFill>
                  <a:srgbClr val="FF0000"/>
                </a:solidFill>
                <a:latin typeface="+mn-lt"/>
              </a:rPr>
              <a:t>Die Rechte des Dummys </a:t>
            </a:r>
            <a:endParaRPr lang="de-CH" sz="2800" dirty="0">
              <a:solidFill>
                <a:srgbClr val="FF0000"/>
              </a:solidFill>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24</a:t>
            </a:fld>
            <a:endParaRPr lang="de-CH" dirty="0"/>
          </a:p>
        </p:txBody>
      </p:sp>
      <p:sp>
        <p:nvSpPr>
          <p:cNvPr id="3" name="Inhaltsplatzhalter 2"/>
          <p:cNvSpPr>
            <a:spLocks noGrp="1"/>
          </p:cNvSpPr>
          <p:nvPr>
            <p:ph sz="quarter" idx="1"/>
          </p:nvPr>
        </p:nvSpPr>
        <p:spPr/>
        <p:txBody>
          <a:bodyPr>
            <a:normAutofit fontScale="62500" lnSpcReduction="20000"/>
          </a:bodyPr>
          <a:lstStyle/>
          <a:p>
            <a:pPr marL="0" indent="0">
              <a:buNone/>
            </a:pPr>
            <a:r>
              <a:rPr lang="de-CH" b="1" dirty="0"/>
              <a:t> </a:t>
            </a:r>
            <a:r>
              <a:rPr lang="de-CH" b="1" dirty="0" smtClean="0"/>
              <a:t>     </a:t>
            </a:r>
            <a:r>
              <a:rPr lang="de-CH" sz="3200" b="1" dirty="0" smtClean="0"/>
              <a:t>Unbedingte </a:t>
            </a:r>
            <a:r>
              <a:rPr lang="de-CH" sz="3200" b="1" dirty="0"/>
              <a:t>Rechte </a:t>
            </a:r>
            <a:endParaRPr lang="de-CH" sz="3200" dirty="0"/>
          </a:p>
          <a:p>
            <a:r>
              <a:rPr lang="de-CH" sz="3200" dirty="0"/>
              <a:t>1. Der Dummy hat das Recht, in Gegenwart des Turnierleiters Auskunft über Tatsachen oder bezüglich der Regeln zu geben. </a:t>
            </a:r>
          </a:p>
          <a:p>
            <a:r>
              <a:rPr lang="de-CH" sz="3200" dirty="0"/>
              <a:t>2. Er darf die gewonnenen und verlorenen Stiche mitzählen. </a:t>
            </a:r>
          </a:p>
          <a:p>
            <a:r>
              <a:rPr lang="de-CH" sz="3200" dirty="0"/>
              <a:t>3. Er spielt die Karten des Tisches als Beauftragter des Alleinspielers nach dessen </a:t>
            </a:r>
            <a:r>
              <a:rPr lang="de-CH" sz="3200" dirty="0" smtClean="0"/>
              <a:t>Anweisungen.</a:t>
            </a:r>
            <a:endParaRPr lang="de-CH" sz="3200" dirty="0"/>
          </a:p>
          <a:p>
            <a:pPr marL="0" indent="0">
              <a:buNone/>
            </a:pPr>
            <a:r>
              <a:rPr lang="de-CH" sz="3200" dirty="0"/>
              <a:t> </a:t>
            </a:r>
          </a:p>
          <a:p>
            <a:pPr marL="0" indent="0">
              <a:buNone/>
            </a:pPr>
            <a:r>
              <a:rPr lang="de-CH" sz="3200" b="1" dirty="0"/>
              <a:t> </a:t>
            </a:r>
            <a:r>
              <a:rPr lang="de-CH" sz="3200" b="1" dirty="0" smtClean="0"/>
              <a:t>     Bedingte </a:t>
            </a:r>
            <a:r>
              <a:rPr lang="de-CH" sz="3200" b="1" dirty="0"/>
              <a:t>Rechte </a:t>
            </a:r>
            <a:endParaRPr lang="de-CH" sz="3200" dirty="0"/>
          </a:p>
          <a:p>
            <a:r>
              <a:rPr lang="de-CH" sz="3200" dirty="0" smtClean="0"/>
              <a:t>1</a:t>
            </a:r>
            <a:r>
              <a:rPr lang="de-CH" sz="3200" dirty="0"/>
              <a:t>. Der Dummy darf den Alleinspieler (aber nicht einen Gegenspieler) fragen, ob dieser eine Karte in der ausgespielten Farbe besitzt, wenn er in einem Stich nicht bedient hat. </a:t>
            </a:r>
          </a:p>
          <a:p>
            <a:r>
              <a:rPr lang="de-CH" sz="3200" dirty="0"/>
              <a:t>2. Er darf versuchen, jede Regelwidrigkeit des Alleinspielers zu verhindern. </a:t>
            </a:r>
          </a:p>
          <a:p>
            <a:r>
              <a:rPr lang="de-CH" sz="3200" dirty="0"/>
              <a:t>3. Er darf auf jede Regelwidrigkeit aufmerksam machen, jedoch erst nach Beendigung des Spiels. </a:t>
            </a:r>
          </a:p>
          <a:p>
            <a:endParaRPr lang="de-CH" sz="3200" dirty="0"/>
          </a:p>
        </p:txBody>
      </p:sp>
    </p:spTree>
    <p:extLst>
      <p:ext uri="{BB962C8B-B14F-4D97-AF65-F5344CB8AC3E}">
        <p14:creationId xmlns:p14="http://schemas.microsoft.com/office/powerpoint/2010/main" val="23057199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62074"/>
          </a:xfrm>
        </p:spPr>
        <p:txBody>
          <a:bodyPr>
            <a:normAutofit/>
          </a:bodyPr>
          <a:lstStyle/>
          <a:p>
            <a:r>
              <a:rPr lang="de-CH" sz="2400" b="1" dirty="0">
                <a:solidFill>
                  <a:srgbClr val="FF0000"/>
                </a:solidFill>
                <a:latin typeface="+mn-lt"/>
              </a:rPr>
              <a:t>Die Einschränkungen des Dummys</a:t>
            </a: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25</a:t>
            </a:fld>
            <a:endParaRPr lang="de-CH" dirty="0"/>
          </a:p>
        </p:txBody>
      </p:sp>
      <p:sp>
        <p:nvSpPr>
          <p:cNvPr id="3" name="Inhaltsplatzhalter 2"/>
          <p:cNvSpPr>
            <a:spLocks noGrp="1"/>
          </p:cNvSpPr>
          <p:nvPr>
            <p:ph sz="quarter" idx="1"/>
          </p:nvPr>
        </p:nvSpPr>
        <p:spPr>
          <a:xfrm>
            <a:off x="457200" y="908720"/>
            <a:ext cx="8229600" cy="5616624"/>
          </a:xfrm>
        </p:spPr>
        <p:txBody>
          <a:bodyPr>
            <a:normAutofit fontScale="85000" lnSpcReduction="20000"/>
          </a:bodyPr>
          <a:lstStyle/>
          <a:p>
            <a:pPr marL="0" indent="0">
              <a:buNone/>
            </a:pPr>
            <a:r>
              <a:rPr lang="de-CH" dirty="0"/>
              <a:t>1. a) Solange nicht auf eine Regelwidrigkeit durch einen anderen Spieler aufmerksam gemacht wurde, sollte der Dummy während des Spiels keinen Ruf nach dem Turnierleiter initiieren. </a:t>
            </a:r>
          </a:p>
          <a:p>
            <a:r>
              <a:rPr lang="de-CH" dirty="0"/>
              <a:t> </a:t>
            </a:r>
            <a:r>
              <a:rPr lang="de-CH" dirty="0" smtClean="0"/>
              <a:t>Der </a:t>
            </a:r>
            <a:r>
              <a:rPr lang="de-CH" dirty="0"/>
              <a:t>Alleinspieler darf nachfragen, wenn er an der Reihe ist vom Tisch oder aus seiner eigenen Hand zu spielen. </a:t>
            </a:r>
            <a:endParaRPr lang="de-CH" dirty="0" smtClean="0"/>
          </a:p>
          <a:p>
            <a:pPr marL="0" indent="0">
              <a:buNone/>
            </a:pPr>
            <a:r>
              <a:rPr lang="de-CH" dirty="0" smtClean="0"/>
              <a:t>      Warnt Dummy den Alleinspieler, nicht aus der falschen Hand auszuspielen,       </a:t>
            </a:r>
            <a:r>
              <a:rPr lang="de-CH" dirty="0"/>
              <a:t> </a:t>
            </a:r>
            <a:r>
              <a:rPr lang="de-CH" dirty="0" smtClean="0"/>
              <a:t> darf jeder der Gegenspieler die Hand wählen, von der der Alleinspieler ausspielen soll. </a:t>
            </a:r>
            <a:endParaRPr lang="de-CH" dirty="0"/>
          </a:p>
          <a:p>
            <a:r>
              <a:rPr lang="de-CH" dirty="0"/>
              <a:t>b) Der Dummy darf während des Spiels nicht auf eine Regelwidrigkeit aufmerksam machen. </a:t>
            </a:r>
          </a:p>
          <a:p>
            <a:r>
              <a:rPr lang="de-CH" dirty="0"/>
              <a:t>c) Der Dummy darf keinesfalls am Spiel teilnehmen oder dem Alleinspieler irgendetwas übermitteln, das mit dem Spiel zusammenhängt. </a:t>
            </a:r>
            <a:endParaRPr lang="de-CH" dirty="0" smtClean="0"/>
          </a:p>
          <a:p>
            <a:endParaRPr lang="de-CH" dirty="0" smtClean="0"/>
          </a:p>
          <a:p>
            <a:pPr marL="0" indent="0">
              <a:buNone/>
            </a:pPr>
            <a:r>
              <a:rPr lang="de-CH" dirty="0" smtClean="0"/>
              <a:t>2</a:t>
            </a:r>
            <a:r>
              <a:rPr lang="de-CH" dirty="0"/>
              <a:t>. a) Der Dummy darf nicht die Hände mit dem Alleinspieler austauschen. </a:t>
            </a:r>
          </a:p>
          <a:p>
            <a:r>
              <a:rPr lang="de-CH" dirty="0"/>
              <a:t>b) Der Dummy darf nicht seinen Platz verlassen, um dem Alleinspieler beim Abspielen der Hand zuzuschauen. </a:t>
            </a:r>
          </a:p>
          <a:p>
            <a:r>
              <a:rPr lang="de-CH" dirty="0"/>
              <a:t>c) Der Dummy darf nicht auf eigene Initiative hin die Bildseite einer Karte eines Gegenspielers anschauen. </a:t>
            </a:r>
            <a:endParaRPr lang="de-CH" dirty="0" smtClean="0"/>
          </a:p>
          <a:p>
            <a:pPr marL="0" indent="0">
              <a:buNone/>
            </a:pPr>
            <a:endParaRPr lang="de-CH" dirty="0"/>
          </a:p>
        </p:txBody>
      </p:sp>
    </p:spTree>
    <p:extLst>
      <p:ext uri="{BB962C8B-B14F-4D97-AF65-F5344CB8AC3E}">
        <p14:creationId xmlns:p14="http://schemas.microsoft.com/office/powerpoint/2010/main" val="34003977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9512" y="116632"/>
            <a:ext cx="8712968" cy="6217087"/>
          </a:xfrm>
          <a:prstGeom prst="rect">
            <a:avLst/>
          </a:prstGeom>
        </p:spPr>
        <p:txBody>
          <a:bodyPr wrap="square">
            <a:spAutoFit/>
          </a:bodyPr>
          <a:lstStyle/>
          <a:p>
            <a:r>
              <a:rPr lang="de-CH" sz="2400" b="1" dirty="0">
                <a:solidFill>
                  <a:srgbClr val="FF0000"/>
                </a:solidFill>
              </a:rPr>
              <a:t>Unvollständige oder fehlerhafte Bezeichnung </a:t>
            </a:r>
            <a:endParaRPr lang="de-CH" sz="2400" b="1" dirty="0" smtClean="0">
              <a:solidFill>
                <a:srgbClr val="FF0000"/>
              </a:solidFill>
            </a:endParaRPr>
          </a:p>
          <a:p>
            <a:endParaRPr lang="de-CH" sz="2000" b="1" dirty="0">
              <a:solidFill>
                <a:srgbClr val="FF0000"/>
              </a:solidFill>
            </a:endParaRPr>
          </a:p>
          <a:p>
            <a:r>
              <a:rPr lang="de-CH" sz="1600" dirty="0"/>
              <a:t>Im Falle einer unvollständigen oder fehlerhaften Bezeichnung einer vom Tisch zu spielenden Karte durch den Alleinspieler finden die folgenden Einschränkungen Anwendung (es sei denn, der Alleinspieler hatte zweifellos eine andere Absicht): </a:t>
            </a:r>
            <a:endParaRPr lang="de-CH" sz="1600" dirty="0" smtClean="0"/>
          </a:p>
          <a:p>
            <a:endParaRPr lang="de-CH" sz="1600" dirty="0"/>
          </a:p>
          <a:p>
            <a:r>
              <a:rPr lang="de-CH" sz="1600" dirty="0"/>
              <a:t>1. a) Verlangt der Alleinspieler beim Spielen vom Tisch „hoch“ oder benutzt er Worte ähnlicher Bedeutung, so wird angenommen, er habe die höchste Karte geordert. </a:t>
            </a:r>
          </a:p>
          <a:p>
            <a:r>
              <a:rPr lang="de-CH" sz="1600" dirty="0"/>
              <a:t>b) Weist er den Dummy an, den Stich zu „gewinnen“, so wird angenommen, er habe die niedrigste Karte geordert, von der bekannt ist, dass sie den Stich gewinnen wird. </a:t>
            </a:r>
          </a:p>
          <a:p>
            <a:r>
              <a:rPr lang="de-CH" sz="1600" dirty="0"/>
              <a:t>c) Verlangt er „klein“ oder benutzt er Worte ähnlicher Bedeutung, wird </a:t>
            </a:r>
            <a:r>
              <a:rPr lang="de-CH" sz="1600" dirty="0" smtClean="0"/>
              <a:t>angenommen</a:t>
            </a:r>
            <a:r>
              <a:rPr lang="de-CH" sz="1600" dirty="0"/>
              <a:t>, er habe die kleinste Karte geordert. </a:t>
            </a:r>
          </a:p>
          <a:p>
            <a:r>
              <a:rPr lang="de-CH" sz="1600" dirty="0"/>
              <a:t> </a:t>
            </a:r>
            <a:r>
              <a:rPr lang="de-CH" sz="1600" dirty="0" smtClean="0"/>
              <a:t>2</a:t>
            </a:r>
            <a:r>
              <a:rPr lang="de-CH" sz="1600" dirty="0"/>
              <a:t>. Bezeichnet der Alleinspieler eine Farbe, aber keinen Rang, so wird angenommen, er habe die kleinste Karte in der benannten Farbe geordert. </a:t>
            </a:r>
          </a:p>
          <a:p>
            <a:r>
              <a:rPr lang="de-CH" sz="1600" dirty="0"/>
              <a:t>3. Bezeichnet der Alleinspieler einen Rang, aber keine Farbe, gilt: </a:t>
            </a:r>
          </a:p>
          <a:p>
            <a:r>
              <a:rPr lang="de-CH" sz="1600" dirty="0"/>
              <a:t>a) Beim </a:t>
            </a:r>
            <a:r>
              <a:rPr lang="de-CH" sz="1600" dirty="0" err="1"/>
              <a:t>Ausspiel</a:t>
            </a:r>
            <a:r>
              <a:rPr lang="de-CH" sz="1600" dirty="0"/>
              <a:t> wird angenommen, der Alleinspieler habe die Farbe fortgesetzt, in der der Dummy den vorhergehenden Stich gewann, vorausgesetzt es gibt eine Karte des bezeichneten Ranges in dieser Farbe. </a:t>
            </a:r>
          </a:p>
          <a:p>
            <a:r>
              <a:rPr lang="de-CH" sz="1600" dirty="0"/>
              <a:t>b) In allen anderen Fällen muss der Alleinspieler eine Karte des bezeichneten Ranges vom Tisch spielen, wenn er dies </a:t>
            </a:r>
            <a:r>
              <a:rPr lang="de-CH" sz="1600" dirty="0" err="1"/>
              <a:t>gültigerweise</a:t>
            </a:r>
            <a:r>
              <a:rPr lang="de-CH" sz="1600" dirty="0"/>
              <a:t> tun kann; sind jedoch zwei oder mehr Karten dieses Ranges vorhanden, die </a:t>
            </a:r>
            <a:r>
              <a:rPr lang="de-CH" sz="1600" dirty="0" err="1"/>
              <a:t>gültigerweise</a:t>
            </a:r>
            <a:r>
              <a:rPr lang="de-CH" sz="1600" dirty="0"/>
              <a:t> gespielt werden können, muss der Alleinspieler angeben, welche gemeint ist. </a:t>
            </a:r>
          </a:p>
          <a:p>
            <a:r>
              <a:rPr lang="de-CH" sz="1600" dirty="0"/>
              <a:t>4. Ordert der Alleinspieler eine Karte, die nicht am Tisch ist, ist die Order ungültig, und der Alleinspieler muss eine gültige Karte benennen. </a:t>
            </a:r>
          </a:p>
          <a:p>
            <a:r>
              <a:rPr lang="de-CH" sz="1600" dirty="0"/>
              <a:t>5. Deutet der Alleinspieler ein Spiel an, wobei er weder eine Farbe noch einen Rang angibt (z. B. indem der sagt „Spiel irgendetwas“ oder Worte ähnlicher Bedeutung), darf jeder der Gegenspieler das Spiel vom Tisch bestimmen</a:t>
            </a:r>
            <a:r>
              <a:rPr lang="de-CH" dirty="0"/>
              <a:t>. </a:t>
            </a:r>
          </a:p>
        </p:txBody>
      </p:sp>
      <p:sp>
        <p:nvSpPr>
          <p:cNvPr id="3" name="Foliennummernplatzhalter 2"/>
          <p:cNvSpPr>
            <a:spLocks noGrp="1"/>
          </p:cNvSpPr>
          <p:nvPr>
            <p:ph type="sldNum" sz="quarter" idx="12"/>
          </p:nvPr>
        </p:nvSpPr>
        <p:spPr/>
        <p:txBody>
          <a:bodyPr/>
          <a:lstStyle/>
          <a:p>
            <a:fld id="{0F874494-44FE-469A-880B-19A1C655B442}" type="slidenum">
              <a:rPr lang="de-CH" smtClean="0"/>
              <a:t>26</a:t>
            </a:fld>
            <a:endParaRPr lang="de-CH" dirty="0"/>
          </a:p>
        </p:txBody>
      </p:sp>
    </p:spTree>
    <p:extLst>
      <p:ext uri="{BB962C8B-B14F-4D97-AF65-F5344CB8AC3E}">
        <p14:creationId xmlns:p14="http://schemas.microsoft.com/office/powerpoint/2010/main" val="2860326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611560" y="980728"/>
            <a:ext cx="8245270" cy="5201424"/>
          </a:xfrm>
          <a:prstGeom prst="rect">
            <a:avLst/>
          </a:prstGeom>
          <a:noFill/>
        </p:spPr>
        <p:txBody>
          <a:bodyPr wrap="none" rtlCol="0">
            <a:spAutoFit/>
          </a:bodyPr>
          <a:lstStyle/>
          <a:p>
            <a:r>
              <a:rPr lang="de-CH" sz="2000" dirty="0" smtClean="0">
                <a:solidFill>
                  <a:srgbClr val="FF0000"/>
                </a:solidFill>
              </a:rPr>
              <a:t>Der Spieler, der beim Bridgeregelverstoss keinen </a:t>
            </a:r>
          </a:p>
          <a:p>
            <a:r>
              <a:rPr lang="de-CH" sz="2000" dirty="0" smtClean="0">
                <a:solidFill>
                  <a:srgbClr val="FF0000"/>
                </a:solidFill>
              </a:rPr>
              <a:t>Schiedsrichter ruft, verändert womöglich </a:t>
            </a:r>
          </a:p>
          <a:p>
            <a:r>
              <a:rPr lang="de-CH" sz="2000" dirty="0" smtClean="0">
                <a:solidFill>
                  <a:srgbClr val="FF0000"/>
                </a:solidFill>
              </a:rPr>
              <a:t>die Spielresultate im ganzen Turnier.</a:t>
            </a:r>
          </a:p>
          <a:p>
            <a:endParaRPr lang="de-CH" sz="2000" dirty="0">
              <a:solidFill>
                <a:srgbClr val="FF0000"/>
              </a:solidFill>
            </a:endParaRPr>
          </a:p>
          <a:p>
            <a:r>
              <a:rPr lang="de-CH" sz="2000" dirty="0" smtClean="0">
                <a:solidFill>
                  <a:srgbClr val="FF0000"/>
                </a:solidFill>
              </a:rPr>
              <a:t>Denke immer dabei, dass vielleicht am anderen Tisch </a:t>
            </a:r>
          </a:p>
          <a:p>
            <a:r>
              <a:rPr lang="de-CH" sz="2000" dirty="0" smtClean="0">
                <a:solidFill>
                  <a:srgbClr val="FF0000"/>
                </a:solidFill>
              </a:rPr>
              <a:t>wegen dem gleichen Verstoss  der Turnierleiter gerufen und der </a:t>
            </a:r>
          </a:p>
          <a:p>
            <a:r>
              <a:rPr lang="de-CH" sz="2000" dirty="0" smtClean="0">
                <a:solidFill>
                  <a:srgbClr val="FF0000"/>
                </a:solidFill>
              </a:rPr>
              <a:t>Score dadurch geändert wurde.</a:t>
            </a:r>
          </a:p>
          <a:p>
            <a:endParaRPr lang="de-CH" sz="2000" dirty="0">
              <a:solidFill>
                <a:srgbClr val="FF0000"/>
              </a:solidFill>
            </a:endParaRPr>
          </a:p>
          <a:p>
            <a:r>
              <a:rPr lang="de-CH" sz="2000" b="1" dirty="0"/>
              <a:t>Aktion der nichtschuldigen Seite</a:t>
            </a:r>
            <a:endParaRPr lang="de-CH" sz="2000" dirty="0"/>
          </a:p>
          <a:p>
            <a:r>
              <a:rPr lang="de-CH" sz="2000" dirty="0"/>
              <a:t>Das Recht, eine Strafe für eine Regelwidrigkeit zu verhängen, kann verloren </a:t>
            </a:r>
            <a:endParaRPr lang="de-CH" sz="2000" dirty="0" smtClean="0"/>
          </a:p>
          <a:p>
            <a:r>
              <a:rPr lang="de-CH" sz="2000" dirty="0" smtClean="0"/>
              <a:t>gehen</a:t>
            </a:r>
            <a:r>
              <a:rPr lang="de-CH" sz="2000" dirty="0"/>
              <a:t>, </a:t>
            </a:r>
            <a:r>
              <a:rPr lang="de-CH" sz="2000" dirty="0" smtClean="0"/>
              <a:t>wenn ein </a:t>
            </a:r>
            <a:r>
              <a:rPr lang="de-CH" sz="2000" dirty="0"/>
              <a:t>Mitglied der nichtschuldigen Seite vor dem Anrufen der </a:t>
            </a:r>
            <a:endParaRPr lang="de-CH" sz="2000" dirty="0" smtClean="0"/>
          </a:p>
          <a:p>
            <a:r>
              <a:rPr lang="de-CH" sz="2000" dirty="0" smtClean="0"/>
              <a:t>Turnierleitung irgendetwas unternimmt</a:t>
            </a:r>
            <a:r>
              <a:rPr lang="de-CH" sz="2000" dirty="0"/>
              <a:t>. Der Turnierleiter entscheidet </a:t>
            </a:r>
            <a:endParaRPr lang="de-CH" sz="2000" dirty="0" smtClean="0"/>
          </a:p>
          <a:p>
            <a:r>
              <a:rPr lang="de-CH" sz="2000" dirty="0" smtClean="0"/>
              <a:t>auf </a:t>
            </a:r>
            <a:r>
              <a:rPr lang="de-CH" sz="2000" dirty="0"/>
              <a:t>diese Art und Weise, wenn </a:t>
            </a:r>
            <a:r>
              <a:rPr lang="de-CH" sz="2000" dirty="0" smtClean="0"/>
              <a:t>die nichtschuldige </a:t>
            </a:r>
            <a:r>
              <a:rPr lang="de-CH" sz="2000" dirty="0"/>
              <a:t>Seite einen Vorteil dadurch </a:t>
            </a:r>
            <a:endParaRPr lang="de-CH" sz="2000" dirty="0" smtClean="0"/>
          </a:p>
          <a:p>
            <a:r>
              <a:rPr lang="de-CH" sz="2000" dirty="0" smtClean="0"/>
              <a:t>erlangt </a:t>
            </a:r>
            <a:r>
              <a:rPr lang="de-CH" sz="2000" dirty="0"/>
              <a:t>hat, dass ein Mitglied der </a:t>
            </a:r>
            <a:r>
              <a:rPr lang="de-CH" sz="2000" dirty="0" smtClean="0"/>
              <a:t>schuldigen Seite </a:t>
            </a:r>
            <a:r>
              <a:rPr lang="de-CH" sz="2000" dirty="0"/>
              <a:t>aus Unwissenheit </a:t>
            </a:r>
            <a:endParaRPr lang="de-CH" sz="2000" dirty="0" smtClean="0"/>
          </a:p>
          <a:p>
            <a:r>
              <a:rPr lang="de-CH" sz="2000" dirty="0" smtClean="0"/>
              <a:t>irgendetwas </a:t>
            </a:r>
            <a:r>
              <a:rPr lang="de-CH" sz="2000" dirty="0"/>
              <a:t>unternommen hat.</a:t>
            </a:r>
          </a:p>
          <a:p>
            <a:endParaRPr lang="de-CH" sz="3200" dirty="0">
              <a:solidFill>
                <a:srgbClr val="FF0000"/>
              </a:solidFill>
            </a:endParaRPr>
          </a:p>
        </p:txBody>
      </p:sp>
      <p:sp>
        <p:nvSpPr>
          <p:cNvPr id="3" name="Foliennummernplatzhalter 2"/>
          <p:cNvSpPr>
            <a:spLocks noGrp="1"/>
          </p:cNvSpPr>
          <p:nvPr>
            <p:ph type="sldNum" sz="quarter" idx="12"/>
          </p:nvPr>
        </p:nvSpPr>
        <p:spPr/>
        <p:txBody>
          <a:bodyPr/>
          <a:lstStyle/>
          <a:p>
            <a:fld id="{0F874494-44FE-469A-880B-19A1C655B442}" type="slidenum">
              <a:rPr lang="de-CH" smtClean="0"/>
              <a:t>3</a:t>
            </a:fld>
            <a:endParaRPr lang="de-CH" dirty="0"/>
          </a:p>
        </p:txBody>
      </p:sp>
    </p:spTree>
    <p:extLst>
      <p:ext uri="{BB962C8B-B14F-4D97-AF65-F5344CB8AC3E}">
        <p14:creationId xmlns:p14="http://schemas.microsoft.com/office/powerpoint/2010/main" val="759622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67544" y="260648"/>
            <a:ext cx="8229600" cy="792088"/>
          </a:xfrm>
        </p:spPr>
        <p:txBody>
          <a:bodyPr>
            <a:normAutofit fontScale="90000"/>
          </a:bodyPr>
          <a:lstStyle/>
          <a:p>
            <a:r>
              <a:rPr lang="de-CH" sz="2700" b="1" dirty="0" smtClean="0">
                <a:solidFill>
                  <a:srgbClr val="FF0000"/>
                </a:solidFill>
                <a:latin typeface="+mn-lt"/>
              </a:rPr>
              <a:t>Wichtigste Regeln während </a:t>
            </a:r>
            <a:r>
              <a:rPr lang="de-CH" sz="2700" b="1" dirty="0">
                <a:solidFill>
                  <a:srgbClr val="FF0000"/>
                </a:solidFill>
                <a:latin typeface="+mn-lt"/>
              </a:rPr>
              <a:t>der Reizphase</a:t>
            </a:r>
            <a:r>
              <a:rPr lang="de-CH" sz="2800" dirty="0"/>
              <a:t/>
            </a:r>
            <a:br>
              <a:rPr lang="de-CH" sz="2800" dirty="0"/>
            </a:br>
            <a:endParaRPr lang="de-CH" sz="2800" b="1" dirty="0">
              <a:solidFill>
                <a:srgbClr val="FF0000"/>
              </a:solidFill>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4</a:t>
            </a:fld>
            <a:endParaRPr lang="de-CH" dirty="0"/>
          </a:p>
        </p:txBody>
      </p:sp>
      <p:sp>
        <p:nvSpPr>
          <p:cNvPr id="3" name="Inhaltsplatzhalter 2"/>
          <p:cNvSpPr>
            <a:spLocks noGrp="1"/>
          </p:cNvSpPr>
          <p:nvPr>
            <p:ph sz="quarter" idx="1"/>
          </p:nvPr>
        </p:nvSpPr>
        <p:spPr>
          <a:xfrm>
            <a:off x="323528" y="620688"/>
            <a:ext cx="8630054" cy="6048672"/>
          </a:xfrm>
        </p:spPr>
        <p:txBody>
          <a:bodyPr>
            <a:normAutofit/>
          </a:bodyPr>
          <a:lstStyle/>
          <a:p>
            <a:r>
              <a:rPr lang="de-CH" sz="2000" b="1" dirty="0" smtClean="0"/>
              <a:t>Unerlaubte Information</a:t>
            </a:r>
          </a:p>
          <a:p>
            <a:pPr marL="0" indent="0">
              <a:buNone/>
            </a:pPr>
            <a:r>
              <a:rPr lang="de-CH" sz="1700" dirty="0"/>
              <a:t>Ein im Spielbetrieb immer wieder vorkommender, beispielhafter Vorgang:</a:t>
            </a:r>
          </a:p>
          <a:p>
            <a:pPr marL="0" indent="0">
              <a:buNone/>
            </a:pPr>
            <a:endParaRPr lang="de-CH" sz="1800" dirty="0" smtClean="0"/>
          </a:p>
        </p:txBody>
      </p:sp>
      <p:graphicFrame>
        <p:nvGraphicFramePr>
          <p:cNvPr id="6" name="Tabelle 5"/>
          <p:cNvGraphicFramePr>
            <a:graphicFrameLocks noGrp="1"/>
          </p:cNvGraphicFramePr>
          <p:nvPr>
            <p:extLst>
              <p:ext uri="{D42A27DB-BD31-4B8C-83A1-F6EECF244321}">
                <p14:modId xmlns:p14="http://schemas.microsoft.com/office/powerpoint/2010/main" val="3339750483"/>
              </p:ext>
            </p:extLst>
          </p:nvPr>
        </p:nvGraphicFramePr>
        <p:xfrm>
          <a:off x="971600" y="1412776"/>
          <a:ext cx="6583680" cy="781812"/>
        </p:xfrm>
        <a:graphic>
          <a:graphicData uri="http://schemas.openxmlformats.org/drawingml/2006/table">
            <a:tbl>
              <a:tblPr firstRow="1" firstCol="1" bandRow="1">
                <a:tableStyleId>{5C22544A-7EE6-4342-B048-85BDC9FD1C3A}</a:tableStyleId>
              </a:tblPr>
              <a:tblGrid>
                <a:gridCol w="2633472"/>
                <a:gridCol w="1316736"/>
                <a:gridCol w="1316736"/>
                <a:gridCol w="1316736"/>
              </a:tblGrid>
              <a:tr h="0">
                <a:tc>
                  <a:txBody>
                    <a:bodyPr/>
                    <a:lstStyle/>
                    <a:p>
                      <a:pPr>
                        <a:lnSpc>
                          <a:spcPct val="115000"/>
                        </a:lnSpc>
                        <a:spcAft>
                          <a:spcPts val="0"/>
                        </a:spcAft>
                      </a:pPr>
                      <a:r>
                        <a:rPr lang="de-CH" sz="1200" dirty="0">
                          <a:effectLst/>
                        </a:rPr>
                        <a:t>Ost</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Süd</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West</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Nord</a:t>
                      </a:r>
                      <a:endParaRPr lang="de-CH" sz="110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dirty="0">
                          <a:effectLst/>
                        </a:rPr>
                        <a:t>1 Coeur </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1 Pik</a:t>
                      </a:r>
                      <a:endParaRPr lang="de-CH" sz="1100" dirty="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3 Coeur</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3 Pik</a:t>
                      </a:r>
                      <a:endParaRPr lang="de-CH" sz="1100">
                        <a:effectLst/>
                        <a:latin typeface="Calibri"/>
                        <a:ea typeface="Calibri"/>
                        <a:cs typeface="Times New Roman"/>
                      </a:endParaRPr>
                    </a:p>
                  </a:txBody>
                  <a:tcPr marL="28575" marR="28575" marT="28575" marB="28575" anchor="ctr"/>
                </a:tc>
              </a:tr>
              <a:tr h="0">
                <a:tc>
                  <a:txBody>
                    <a:bodyPr/>
                    <a:lstStyle/>
                    <a:p>
                      <a:pPr>
                        <a:lnSpc>
                          <a:spcPct val="115000"/>
                        </a:lnSpc>
                        <a:spcAft>
                          <a:spcPts val="0"/>
                        </a:spcAft>
                      </a:pPr>
                      <a:r>
                        <a:rPr lang="de-CH" sz="1200">
                          <a:effectLst/>
                        </a:rPr>
                        <a:t>pass (nach deutlichem Zögern)</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pass</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a:effectLst/>
                        </a:rPr>
                        <a:t>?</a:t>
                      </a:r>
                      <a:endParaRPr lang="de-CH" sz="1100">
                        <a:effectLst/>
                        <a:latin typeface="Calibri"/>
                        <a:ea typeface="Calibri"/>
                        <a:cs typeface="Times New Roman"/>
                      </a:endParaRPr>
                    </a:p>
                  </a:txBody>
                  <a:tcPr marL="28575" marR="28575" marT="28575" marB="28575" anchor="ctr"/>
                </a:tc>
                <a:tc>
                  <a:txBody>
                    <a:bodyPr/>
                    <a:lstStyle/>
                    <a:p>
                      <a:pPr>
                        <a:lnSpc>
                          <a:spcPct val="115000"/>
                        </a:lnSpc>
                        <a:spcAft>
                          <a:spcPts val="0"/>
                        </a:spcAft>
                      </a:pPr>
                      <a:r>
                        <a:rPr lang="de-CH" sz="1200" dirty="0">
                          <a:effectLst/>
                        </a:rPr>
                        <a:t>  </a:t>
                      </a:r>
                      <a:endParaRPr lang="de-CH" sz="1100" dirty="0">
                        <a:effectLst/>
                        <a:latin typeface="Calibri"/>
                        <a:ea typeface="Calibri"/>
                        <a:cs typeface="Times New Roman"/>
                      </a:endParaRPr>
                    </a:p>
                  </a:txBody>
                  <a:tcPr marL="28575" marR="28575" marT="28575" marB="28575" anchor="ctr"/>
                </a:tc>
              </a:tr>
            </a:tbl>
          </a:graphicData>
        </a:graphic>
      </p:graphicFrame>
      <p:sp>
        <p:nvSpPr>
          <p:cNvPr id="7" name="Textfeld 6"/>
          <p:cNvSpPr txBox="1"/>
          <p:nvPr/>
        </p:nvSpPr>
        <p:spPr>
          <a:xfrm>
            <a:off x="352422" y="2348880"/>
            <a:ext cx="7919027" cy="4524315"/>
          </a:xfrm>
          <a:prstGeom prst="rect">
            <a:avLst/>
          </a:prstGeom>
          <a:noFill/>
        </p:spPr>
        <p:txBody>
          <a:bodyPr wrap="none" rtlCol="0">
            <a:spAutoFit/>
          </a:bodyPr>
          <a:lstStyle/>
          <a:p>
            <a:r>
              <a:rPr lang="de-CH" sz="1600" dirty="0"/>
              <a:t>West </a:t>
            </a:r>
            <a:r>
              <a:rPr lang="de-CH" sz="1600" dirty="0" smtClean="0"/>
              <a:t>muss </a:t>
            </a:r>
            <a:r>
              <a:rPr lang="de-CH" sz="1600" dirty="0"/>
              <a:t>jetzt passen, es sei denn, seine Hand ist mit 3 Coeur nicht präzise gereizt, </a:t>
            </a:r>
            <a:endParaRPr lang="de-CH" sz="1600" dirty="0" smtClean="0"/>
          </a:p>
          <a:p>
            <a:r>
              <a:rPr lang="de-CH" sz="1600" dirty="0" smtClean="0"/>
              <a:t>was </a:t>
            </a:r>
            <a:r>
              <a:rPr lang="de-CH" sz="1600" dirty="0"/>
              <a:t>nicht sehr wahrscheinlich ist. Ost gezögertes pass legt die unerlaubte Information </a:t>
            </a:r>
            <a:endParaRPr lang="de-CH" sz="1600" dirty="0" smtClean="0"/>
          </a:p>
          <a:p>
            <a:r>
              <a:rPr lang="de-CH" sz="1600" dirty="0" smtClean="0"/>
              <a:t>nahe</a:t>
            </a:r>
            <a:r>
              <a:rPr lang="de-CH" sz="1600" dirty="0"/>
              <a:t>, </a:t>
            </a:r>
            <a:r>
              <a:rPr lang="de-CH" sz="1600" dirty="0" smtClean="0"/>
              <a:t>dass </a:t>
            </a:r>
            <a:r>
              <a:rPr lang="de-CH" sz="1600" dirty="0"/>
              <a:t>er eigentlich eine sehr gute Hand hat, sich aber nicht alleine ins Vollspiel ‚traut‘ </a:t>
            </a:r>
            <a:endParaRPr lang="de-CH" sz="1600" dirty="0" smtClean="0"/>
          </a:p>
          <a:p>
            <a:r>
              <a:rPr lang="de-CH" sz="1600" dirty="0" smtClean="0"/>
              <a:t>oder </a:t>
            </a:r>
            <a:r>
              <a:rPr lang="de-CH" sz="1600" dirty="0"/>
              <a:t>kontrieren will. West darf dies nicht ausnutzen und jetzt, auf der Basis dieser </a:t>
            </a:r>
            <a:endParaRPr lang="de-CH" sz="1600" dirty="0" smtClean="0"/>
          </a:p>
          <a:p>
            <a:r>
              <a:rPr lang="de-CH" sz="1600" dirty="0" smtClean="0"/>
              <a:t>unkorrekt </a:t>
            </a:r>
            <a:r>
              <a:rPr lang="de-CH" sz="1600" dirty="0"/>
              <a:t>erworbenen Erkenntnis, ins Vollspiel gehen oder Kontra geben. </a:t>
            </a:r>
            <a:endParaRPr lang="de-CH" sz="1600" dirty="0" smtClean="0"/>
          </a:p>
          <a:p>
            <a:r>
              <a:rPr lang="de-CH" sz="1600" dirty="0" smtClean="0"/>
              <a:t>Passiert </a:t>
            </a:r>
            <a:r>
              <a:rPr lang="de-CH" sz="1600" dirty="0"/>
              <a:t>dies, sollen Nord/Süd die Turnierleitung rufen – und zwar sofort, </a:t>
            </a:r>
            <a:endParaRPr lang="de-CH" sz="1600" dirty="0" smtClean="0"/>
          </a:p>
          <a:p>
            <a:r>
              <a:rPr lang="de-CH" sz="1600" dirty="0" smtClean="0"/>
              <a:t>um </a:t>
            </a:r>
            <a:r>
              <a:rPr lang="de-CH" sz="1600" dirty="0"/>
              <a:t>ihre Rechte zu wahren. Am Ende des Turniers wird das betroffene Board </a:t>
            </a:r>
            <a:endParaRPr lang="de-CH" sz="1600" dirty="0" smtClean="0"/>
          </a:p>
          <a:p>
            <a:r>
              <a:rPr lang="de-CH" sz="1600" dirty="0" smtClean="0"/>
              <a:t>von </a:t>
            </a:r>
            <a:r>
              <a:rPr lang="de-CH" sz="1600" dirty="0"/>
              <a:t>der Turnierleitung gesichtet, um zu sehen, ob ein Schaden entstanden ist, </a:t>
            </a:r>
            <a:endParaRPr lang="de-CH" sz="1600" dirty="0" smtClean="0"/>
          </a:p>
          <a:p>
            <a:r>
              <a:rPr lang="de-CH" sz="1600" dirty="0" smtClean="0"/>
              <a:t>und </a:t>
            </a:r>
            <a:r>
              <a:rPr lang="de-CH" sz="1600" dirty="0"/>
              <a:t>ob dieser Schaden durch die UI hervorgerufen worden ist </a:t>
            </a:r>
            <a:endParaRPr lang="de-CH" sz="1600" dirty="0" smtClean="0"/>
          </a:p>
          <a:p>
            <a:r>
              <a:rPr lang="de-CH" sz="1600" dirty="0" smtClean="0"/>
              <a:t>(</a:t>
            </a:r>
            <a:r>
              <a:rPr lang="de-CH" sz="1600" dirty="0"/>
              <a:t>dieser Kausal-Zusammenhang ist dabei wichtig). Erfüllen Ost/West 4 Coeur und </a:t>
            </a:r>
            <a:endParaRPr lang="de-CH" sz="1600" dirty="0" smtClean="0"/>
          </a:p>
          <a:p>
            <a:r>
              <a:rPr lang="de-CH" sz="1600" dirty="0" smtClean="0"/>
              <a:t>schreiben </a:t>
            </a:r>
            <a:r>
              <a:rPr lang="de-CH" sz="1600" dirty="0"/>
              <a:t>damit oder mit 3 Pik im Kontra einen Top, ist ein Schaden entstanden, </a:t>
            </a:r>
            <a:endParaRPr lang="de-CH" sz="1600" dirty="0" smtClean="0"/>
          </a:p>
          <a:p>
            <a:r>
              <a:rPr lang="de-CH" sz="1600" dirty="0" smtClean="0"/>
              <a:t>und </a:t>
            </a:r>
            <a:r>
              <a:rPr lang="de-CH" sz="1600" dirty="0"/>
              <a:t>dieser ist mit großer Sicherheit durch die UI (gezögertes pass von Ost) hervorgerufen. </a:t>
            </a:r>
            <a:endParaRPr lang="de-CH" sz="1600" dirty="0" smtClean="0"/>
          </a:p>
          <a:p>
            <a:r>
              <a:rPr lang="de-CH" sz="1600" dirty="0" smtClean="0"/>
              <a:t>Dann </a:t>
            </a:r>
            <a:r>
              <a:rPr lang="de-CH" sz="1600" dirty="0"/>
              <a:t>wird der score nachträglich korrigiert, auf 3 Coeur + 1 oder 3 Pik ohne Kontra</a:t>
            </a:r>
            <a:r>
              <a:rPr lang="de-CH" sz="1600" dirty="0" smtClean="0"/>
              <a:t>.</a:t>
            </a:r>
            <a:r>
              <a:rPr lang="de-CH" sz="1600" dirty="0"/>
              <a:t> </a:t>
            </a:r>
            <a:endParaRPr lang="de-CH" sz="1600" dirty="0" smtClean="0"/>
          </a:p>
          <a:p>
            <a:r>
              <a:rPr lang="de-CH" sz="1600" dirty="0" smtClean="0"/>
              <a:t>Es </a:t>
            </a:r>
            <a:r>
              <a:rPr lang="de-CH" sz="1600" dirty="0"/>
              <a:t>ist unbedingt nötig, in solchen Fällen die Turnierleitung sofort zu rufen, um nicht selbst </a:t>
            </a:r>
            <a:endParaRPr lang="de-CH" sz="1600" dirty="0" smtClean="0"/>
          </a:p>
          <a:p>
            <a:r>
              <a:rPr lang="de-CH" sz="1600" dirty="0" smtClean="0"/>
              <a:t>in </a:t>
            </a:r>
            <a:r>
              <a:rPr lang="de-CH" sz="1600" dirty="0"/>
              <a:t>den Ruch unethischen Verhaltens zu kommen. Illegitim von Nord/Süd wäre es, erst einmal </a:t>
            </a:r>
            <a:endParaRPr lang="de-CH" sz="1600" dirty="0" smtClean="0"/>
          </a:p>
          <a:p>
            <a:r>
              <a:rPr lang="de-CH" sz="1600" dirty="0" smtClean="0"/>
              <a:t>4 </a:t>
            </a:r>
            <a:r>
              <a:rPr lang="de-CH" sz="1600" dirty="0"/>
              <a:t>Coeur spielen zu lassen in der Hoffnung auf einen Faller und ein gutes Ergebnis - und erst, </a:t>
            </a:r>
            <a:endParaRPr lang="de-CH" sz="1600" dirty="0" smtClean="0"/>
          </a:p>
          <a:p>
            <a:r>
              <a:rPr lang="de-CH" sz="1600" dirty="0" smtClean="0"/>
              <a:t>wenn </a:t>
            </a:r>
            <a:r>
              <a:rPr lang="de-CH" sz="1600" dirty="0"/>
              <a:t>das ‚daneben‘ gegangen ist, einen guten Score mit Hilfe der Turnierleitung </a:t>
            </a:r>
            <a:endParaRPr lang="de-CH" sz="1600" dirty="0" smtClean="0"/>
          </a:p>
          <a:p>
            <a:r>
              <a:rPr lang="de-CH" sz="1600" dirty="0" smtClean="0"/>
              <a:t>am </a:t>
            </a:r>
            <a:r>
              <a:rPr lang="de-CH" sz="1600" dirty="0"/>
              <a:t>grünen Tisch zurückzufordern.</a:t>
            </a:r>
          </a:p>
        </p:txBody>
      </p:sp>
    </p:spTree>
    <p:extLst>
      <p:ext uri="{BB962C8B-B14F-4D97-AF65-F5344CB8AC3E}">
        <p14:creationId xmlns:p14="http://schemas.microsoft.com/office/powerpoint/2010/main" val="5737386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99592" y="116632"/>
            <a:ext cx="7772400" cy="1143000"/>
          </a:xfrm>
        </p:spPr>
        <p:txBody>
          <a:bodyPr>
            <a:normAutofit fontScale="90000"/>
          </a:bodyPr>
          <a:lstStyle/>
          <a:p>
            <a:r>
              <a:rPr lang="de-CH" sz="2800" b="1" dirty="0" smtClean="0">
                <a:solidFill>
                  <a:srgbClr val="FF0000"/>
                </a:solidFill>
                <a:latin typeface="+mn-lt"/>
              </a:rPr>
              <a:t>Unerlaubte Information  durch «Herumfingern» in der</a:t>
            </a:r>
            <a:r>
              <a:rPr lang="de-CH" sz="2800" b="1" dirty="0" smtClean="0">
                <a:solidFill>
                  <a:srgbClr val="FF0000"/>
                </a:solidFill>
                <a:latin typeface="+mn-lt"/>
              </a:rPr>
              <a:t/>
            </a:r>
            <a:br>
              <a:rPr lang="de-CH" sz="2800" b="1" dirty="0" smtClean="0">
                <a:solidFill>
                  <a:srgbClr val="FF0000"/>
                </a:solidFill>
                <a:latin typeface="+mn-lt"/>
              </a:rPr>
            </a:br>
            <a:r>
              <a:rPr lang="de-CH" sz="2800" b="1" dirty="0" err="1" smtClean="0">
                <a:solidFill>
                  <a:srgbClr val="FF0000"/>
                </a:solidFill>
                <a:latin typeface="+mn-lt"/>
              </a:rPr>
              <a:t>Bidding</a:t>
            </a:r>
            <a:r>
              <a:rPr lang="de-CH" sz="2800" b="1" dirty="0" smtClean="0">
                <a:solidFill>
                  <a:srgbClr val="FF0000"/>
                </a:solidFill>
                <a:latin typeface="+mn-lt"/>
              </a:rPr>
              <a:t>-Box</a:t>
            </a:r>
            <a:endParaRPr lang="de-CH" sz="2800" b="1" dirty="0">
              <a:solidFill>
                <a:srgbClr val="FF0000"/>
              </a:solidFill>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5</a:t>
            </a:fld>
            <a:endParaRPr lang="de-CH" dirty="0"/>
          </a:p>
        </p:txBody>
      </p:sp>
      <p:sp>
        <p:nvSpPr>
          <p:cNvPr id="3" name="Inhaltsplatzhalter 2"/>
          <p:cNvSpPr>
            <a:spLocks noGrp="1"/>
          </p:cNvSpPr>
          <p:nvPr>
            <p:ph sz="quarter" idx="1"/>
          </p:nvPr>
        </p:nvSpPr>
        <p:spPr>
          <a:xfrm>
            <a:off x="323528" y="1340768"/>
            <a:ext cx="8363272" cy="5184576"/>
          </a:xfrm>
        </p:spPr>
        <p:txBody>
          <a:bodyPr>
            <a:normAutofit/>
          </a:bodyPr>
          <a:lstStyle/>
          <a:p>
            <a:r>
              <a:rPr lang="de-CH" sz="1800" dirty="0"/>
              <a:t>Eine folgenreiche Quelle für die Übermittlung unerlaubter Informationen ist der Umgang mit der </a:t>
            </a:r>
            <a:r>
              <a:rPr lang="de-CH" sz="1800" dirty="0" err="1"/>
              <a:t>Bidding</a:t>
            </a:r>
            <a:r>
              <a:rPr lang="de-CH" sz="1800" dirty="0"/>
              <a:t>-Box, der in § 19 TO deshalb detailliert geregelt ist. Wenn in eine der beiden Abteilungen (Fach mit Geboten von 1 Treff bis 7 SA oder Fach mit Pass, Kontra, </a:t>
            </a:r>
            <a:r>
              <a:rPr lang="de-CH" sz="1800" dirty="0" err="1"/>
              <a:t>Rekontra</a:t>
            </a:r>
            <a:r>
              <a:rPr lang="de-CH" sz="1800" dirty="0"/>
              <a:t>, Stopp und Alert) gegriffen worden ist, ist aus dieser Abteilung </a:t>
            </a:r>
            <a:r>
              <a:rPr lang="de-CH" sz="1800" dirty="0" smtClean="0"/>
              <a:t>schliesslich </a:t>
            </a:r>
            <a:r>
              <a:rPr lang="de-CH" sz="1800" dirty="0"/>
              <a:t>auch eine Karte zu nehmen; das planlose ‚Herumfingern‘ in der Box ist unethisch. Wenn man zunächst ein Gebot halb herausnimmt, es dann wieder zurücksteckt und </a:t>
            </a:r>
            <a:r>
              <a:rPr lang="de-CH" sz="1800" dirty="0" smtClean="0"/>
              <a:t>schliesslich </a:t>
            </a:r>
            <a:r>
              <a:rPr lang="de-CH" sz="1800" dirty="0"/>
              <a:t>passt, hat man, auch wenn niemand genau gesehen hat, welche Karte man in der Hand hatte, eine unerlaubte Information abgegeben, die der Partner nicht nutzen darf. Ein gezogenes Gebot kann straflos korrigiert werden, etwa wenn zwei Karten zusammengeklebt oder irrig eine zweite mit herausgerutscht ist oder man sich schlicht vergriffen hat; die Korrektur </a:t>
            </a:r>
            <a:r>
              <a:rPr lang="de-CH" sz="1800" dirty="0" smtClean="0"/>
              <a:t>muss </a:t>
            </a:r>
            <a:r>
              <a:rPr lang="de-CH" sz="1800" dirty="0"/>
              <a:t>aber unverzüglich ("ohne Gedankenpause") erfolgen. Die </a:t>
            </a:r>
            <a:r>
              <a:rPr lang="de-CH" sz="1800" dirty="0" err="1"/>
              <a:t>Bietkarten</a:t>
            </a:r>
            <a:r>
              <a:rPr lang="de-CH" sz="1800" dirty="0"/>
              <a:t> müssen in einer waagerechten Reihe </a:t>
            </a:r>
            <a:r>
              <a:rPr lang="de-CH" sz="1800" dirty="0" err="1"/>
              <a:t>übereinanderlappend</a:t>
            </a:r>
            <a:r>
              <a:rPr lang="de-CH" sz="1800" dirty="0"/>
              <a:t> gelegt werden, so </a:t>
            </a:r>
            <a:r>
              <a:rPr lang="de-CH" sz="1800" dirty="0" smtClean="0"/>
              <a:t>dass </a:t>
            </a:r>
            <a:r>
              <a:rPr lang="de-CH" sz="1800" dirty="0"/>
              <a:t>alle Gebote sichtbar bleiben. Bei der Verwendung der Stopp-Karte ist man verpflichtet, ein Sprunggebot abzugeben; geschieht dies nicht, bleibt das Gebot gültig, aber der Missbrauch der Stopp-Karte kann eine unerlaubte Information für den Partner darstellen. Nach Entfernen der Stoppkarte ist in den anschließenden 6-9 Sekunden vom nächsten Spieler zu reizen. Wird, etwa nach einer Sperransage, jetzt länger nachgedacht und anschließen gepasst, kann dies eine unerlaubte Information beinhalten und den Partner in Schwierigkeiten bringen.</a:t>
            </a:r>
          </a:p>
        </p:txBody>
      </p:sp>
    </p:spTree>
    <p:extLst>
      <p:ext uri="{BB962C8B-B14F-4D97-AF65-F5344CB8AC3E}">
        <p14:creationId xmlns:p14="http://schemas.microsoft.com/office/powerpoint/2010/main" val="2592431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648072"/>
          </a:xfrm>
        </p:spPr>
        <p:txBody>
          <a:bodyPr>
            <a:normAutofit/>
          </a:bodyPr>
          <a:lstStyle/>
          <a:p>
            <a:r>
              <a:rPr lang="de-CH" sz="2400" b="1" dirty="0" err="1">
                <a:solidFill>
                  <a:srgbClr val="FF0000"/>
                </a:solidFill>
                <a:latin typeface="+mn-lt"/>
              </a:rPr>
              <a:t>Alerts</a:t>
            </a:r>
            <a:r>
              <a:rPr lang="de-CH" sz="2400" b="1" dirty="0">
                <a:solidFill>
                  <a:srgbClr val="FF0000"/>
                </a:solidFill>
                <a:latin typeface="+mn-lt"/>
              </a:rPr>
              <a:t> und Auskünfte </a:t>
            </a:r>
            <a:endParaRPr lang="de-CH" sz="2400" dirty="0">
              <a:solidFill>
                <a:srgbClr val="FF0000"/>
              </a:solidFill>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6</a:t>
            </a:fld>
            <a:endParaRPr lang="de-CH" dirty="0"/>
          </a:p>
        </p:txBody>
      </p:sp>
      <p:sp>
        <p:nvSpPr>
          <p:cNvPr id="3" name="Inhaltsplatzhalter 2"/>
          <p:cNvSpPr>
            <a:spLocks noGrp="1"/>
          </p:cNvSpPr>
          <p:nvPr>
            <p:ph sz="quarter" idx="1"/>
          </p:nvPr>
        </p:nvSpPr>
        <p:spPr>
          <a:xfrm>
            <a:off x="395536" y="836712"/>
            <a:ext cx="8229600" cy="5904656"/>
          </a:xfrm>
        </p:spPr>
        <p:txBody>
          <a:bodyPr>
            <a:normAutofit fontScale="25000" lnSpcReduction="20000"/>
          </a:bodyPr>
          <a:lstStyle/>
          <a:p>
            <a:r>
              <a:rPr lang="de-CH" sz="7200" dirty="0"/>
              <a:t>Nicht </a:t>
            </a:r>
            <a:r>
              <a:rPr lang="de-CH" sz="7200" dirty="0" err="1"/>
              <a:t>alertiert</a:t>
            </a:r>
            <a:r>
              <a:rPr lang="de-CH" sz="7200" dirty="0"/>
              <a:t> werden dürfen: Sperreröffnungen auf der 3er- und 4er-Stufen, sofern sie eine schwache Hand in der genannten Farbe zeigen, 2 Treff als </a:t>
            </a:r>
            <a:r>
              <a:rPr lang="de-CH" sz="7200" dirty="0" err="1"/>
              <a:t>Stayman</a:t>
            </a:r>
            <a:r>
              <a:rPr lang="de-CH" sz="7200" dirty="0"/>
              <a:t> auf 1 SA-Eröffnung (sofern immer mindestens 4 Karten in einer Oberfarbe versprochen sind), 2 Treff als stärkste Eröffnung, 2 Karo, Coeur und Pik, sofern dies eine starke Hand in der genannten Farbe verspricht, 2 SA als starke Hand sowie starke Sprungantworten und Sprunggegenreizungen. Keine Alert-Pflicht besteht ferner für konventionelle Gebote oberhalb 3 SA (</a:t>
            </a:r>
            <a:r>
              <a:rPr lang="de-CH" sz="7200" dirty="0" err="1"/>
              <a:t>Splinter</a:t>
            </a:r>
            <a:r>
              <a:rPr lang="de-CH" sz="7200" dirty="0"/>
              <a:t>, </a:t>
            </a:r>
            <a:r>
              <a:rPr lang="de-CH" sz="7200" dirty="0" err="1"/>
              <a:t>Cuebids</a:t>
            </a:r>
            <a:r>
              <a:rPr lang="de-CH" sz="7200" dirty="0"/>
              <a:t>, </a:t>
            </a:r>
            <a:r>
              <a:rPr lang="de-CH" sz="7200" dirty="0" err="1"/>
              <a:t>Assfragen</a:t>
            </a:r>
            <a:r>
              <a:rPr lang="de-CH" sz="7200" dirty="0"/>
              <a:t> und Antworten etc.). Pass-, Kontra- und </a:t>
            </a:r>
            <a:r>
              <a:rPr lang="de-CH" sz="7200" dirty="0" err="1"/>
              <a:t>Rekontrakarten</a:t>
            </a:r>
            <a:r>
              <a:rPr lang="de-CH" sz="7200" dirty="0"/>
              <a:t> dürfen ebenfalls nicht </a:t>
            </a:r>
            <a:r>
              <a:rPr lang="de-CH" sz="7200" dirty="0" err="1"/>
              <a:t>alertiert</a:t>
            </a:r>
            <a:r>
              <a:rPr lang="de-CH" sz="7200" dirty="0"/>
              <a:t> werden, selbst wenn sie </a:t>
            </a:r>
            <a:r>
              <a:rPr lang="de-CH" sz="7200" dirty="0" err="1"/>
              <a:t>hochkonktrete</a:t>
            </a:r>
            <a:r>
              <a:rPr lang="de-CH" sz="7200" dirty="0"/>
              <a:t> Informationen für den Partner </a:t>
            </a:r>
            <a:r>
              <a:rPr lang="de-CH" sz="7200" dirty="0" smtClean="0"/>
              <a:t>beinhalten</a:t>
            </a:r>
          </a:p>
          <a:p>
            <a:pPr marL="0" indent="0">
              <a:buNone/>
            </a:pPr>
            <a:r>
              <a:rPr lang="de-CH" sz="7200" dirty="0" smtClean="0"/>
              <a:t> </a:t>
            </a:r>
          </a:p>
          <a:p>
            <a:r>
              <a:rPr lang="de-CH" sz="7200" dirty="0" err="1" smtClean="0"/>
              <a:t>Alertiert</a:t>
            </a:r>
            <a:r>
              <a:rPr lang="de-CH" sz="7200" dirty="0" smtClean="0"/>
              <a:t> </a:t>
            </a:r>
            <a:r>
              <a:rPr lang="de-CH" sz="7200" dirty="0"/>
              <a:t>und auf Nachfrage vollständig erklärt werden </a:t>
            </a:r>
            <a:r>
              <a:rPr lang="de-CH" sz="7200" i="1" dirty="0"/>
              <a:t>müssen</a:t>
            </a:r>
            <a:r>
              <a:rPr lang="de-CH" sz="7200" dirty="0"/>
              <a:t>: Eröffnungen von 3 und höher in Farbe, sofern sie keine schwachen Sperransagen sind, natürliche 2 Treff-Eröffnungen (Precision), schwache Eröffnungen auf der 2er-Stufe, alle Multi-Eröffnungen, ferner SA-Eröffnungen mit ggf. unausgeglichenen Verteilungen, mit </a:t>
            </a:r>
            <a:r>
              <a:rPr lang="de-CH" sz="7200" dirty="0" smtClean="0"/>
              <a:t>systemgemässer </a:t>
            </a:r>
            <a:r>
              <a:rPr lang="de-CH" sz="7200" dirty="0"/>
              <a:t>Möglichkeit einer 5er-Oberfarbe und mit ggf. weniger als 12 Figurenpunkten, alle Transfergebote und Transfer-Ausführungen, forcierende 1 SA-Antworten auf Eröffnungen 1 in Farbe (z.B. im System "</a:t>
            </a:r>
            <a:r>
              <a:rPr lang="de-CH" sz="7200" dirty="0" err="1"/>
              <a:t>Two</a:t>
            </a:r>
            <a:r>
              <a:rPr lang="de-CH" sz="7200" dirty="0"/>
              <a:t> </a:t>
            </a:r>
            <a:r>
              <a:rPr lang="de-CH" sz="7200" dirty="0" err="1"/>
              <a:t>over</a:t>
            </a:r>
            <a:r>
              <a:rPr lang="de-CH" sz="7200" dirty="0"/>
              <a:t> </a:t>
            </a:r>
            <a:r>
              <a:rPr lang="de-CH" sz="7200" dirty="0" err="1"/>
              <a:t>One</a:t>
            </a:r>
            <a:r>
              <a:rPr lang="de-CH" sz="7200" dirty="0"/>
              <a:t> </a:t>
            </a:r>
            <a:r>
              <a:rPr lang="de-CH" sz="7200" dirty="0" err="1"/>
              <a:t>Gameforcing</a:t>
            </a:r>
            <a:r>
              <a:rPr lang="de-CH" sz="7200" dirty="0"/>
              <a:t>"), alle schwachen Sprünge und Sprunggegenreizungen, invertierte Hebungen ("</a:t>
            </a:r>
            <a:r>
              <a:rPr lang="de-CH" sz="7200" dirty="0" err="1"/>
              <a:t>Inverted</a:t>
            </a:r>
            <a:r>
              <a:rPr lang="de-CH" sz="7200" dirty="0"/>
              <a:t> </a:t>
            </a:r>
            <a:r>
              <a:rPr lang="de-CH" sz="7200" dirty="0" err="1"/>
              <a:t>Minors</a:t>
            </a:r>
            <a:r>
              <a:rPr lang="de-CH" sz="7200" dirty="0"/>
              <a:t>"), schließlich die 3 Treff-Antwort auf eine 2 SA-Eröffnung, wenn es sich nicht um einen einfachen </a:t>
            </a:r>
            <a:r>
              <a:rPr lang="de-CH" sz="7200" dirty="0" err="1"/>
              <a:t>Stayman</a:t>
            </a:r>
            <a:r>
              <a:rPr lang="de-CH" sz="7200" dirty="0"/>
              <a:t> handelt</a:t>
            </a:r>
            <a:r>
              <a:rPr lang="de-CH" sz="7200" dirty="0" smtClean="0"/>
              <a:t>.</a:t>
            </a:r>
          </a:p>
          <a:p>
            <a:r>
              <a:rPr lang="de-CH" sz="6400" dirty="0"/>
              <a:t>Nach einem Alert steht es dem Gegner frei, die Bedeutung zu erfragen (was er aber nur tun sollte, wenn er reizen will; ansonsten soll die Bedeutung der Gebote en block nach </a:t>
            </a:r>
            <a:r>
              <a:rPr lang="de-CH" sz="6400" dirty="0" smtClean="0"/>
              <a:t>Abschluss </a:t>
            </a:r>
            <a:r>
              <a:rPr lang="de-CH" sz="6400" dirty="0"/>
              <a:t>der Reizung abgefragt werden). Fragerecht hat im Verlauf der Reizung immer nur derjenige Spieler, der an der Reihe ist, anzusagen. Fragen dürfen nur an den </a:t>
            </a:r>
            <a:r>
              <a:rPr lang="de-CH" sz="6400" dirty="0" err="1"/>
              <a:t>Alertierenden</a:t>
            </a:r>
            <a:r>
              <a:rPr lang="de-CH" sz="6400" dirty="0"/>
              <a:t> gerichtet werden, nicht aber an denjenigen, der das </a:t>
            </a:r>
            <a:r>
              <a:rPr lang="de-CH" sz="6400" dirty="0" err="1"/>
              <a:t>alertierte</a:t>
            </a:r>
            <a:r>
              <a:rPr lang="de-CH" sz="6400" dirty="0"/>
              <a:t> Gebot abgegeben hat. </a:t>
            </a:r>
            <a:r>
              <a:rPr lang="de-CH" sz="6400" dirty="0" err="1"/>
              <a:t>Alerts</a:t>
            </a:r>
            <a:r>
              <a:rPr lang="de-CH" sz="6400" dirty="0"/>
              <a:t> sollen umfassend erklärt werden; passiert hier ein Fehler ("falsche Auskunft") und wird der Gegner dadurch geschädigt, kann der Turnierleiter später einen korrigierten Score zuweisen. </a:t>
            </a:r>
          </a:p>
          <a:p>
            <a:endParaRPr lang="de-CH" dirty="0"/>
          </a:p>
        </p:txBody>
      </p:sp>
    </p:spTree>
    <p:extLst>
      <p:ext uri="{BB962C8B-B14F-4D97-AF65-F5344CB8AC3E}">
        <p14:creationId xmlns:p14="http://schemas.microsoft.com/office/powerpoint/2010/main" val="22879308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34082"/>
          </a:xfrm>
        </p:spPr>
        <p:txBody>
          <a:bodyPr>
            <a:normAutofit/>
          </a:bodyPr>
          <a:lstStyle/>
          <a:p>
            <a:r>
              <a:rPr lang="de-CH" sz="2400" b="1" dirty="0" smtClean="0">
                <a:solidFill>
                  <a:srgbClr val="FF0000"/>
                </a:solidFill>
                <a:latin typeface="+mn-lt"/>
              </a:rPr>
              <a:t>Falsche Auskunft oder falsche Ansage</a:t>
            </a:r>
            <a:endParaRPr lang="de-CH" sz="2400" b="1" dirty="0">
              <a:solidFill>
                <a:srgbClr val="FF0000"/>
              </a:solidFill>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7</a:t>
            </a:fld>
            <a:endParaRPr lang="de-CH" dirty="0"/>
          </a:p>
        </p:txBody>
      </p:sp>
      <p:sp>
        <p:nvSpPr>
          <p:cNvPr id="3" name="Inhaltsplatzhalter 2"/>
          <p:cNvSpPr>
            <a:spLocks noGrp="1"/>
          </p:cNvSpPr>
          <p:nvPr>
            <p:ph sz="quarter" idx="1"/>
          </p:nvPr>
        </p:nvSpPr>
        <p:spPr>
          <a:xfrm>
            <a:off x="457200" y="836712"/>
            <a:ext cx="8229600" cy="5760640"/>
          </a:xfrm>
        </p:spPr>
        <p:txBody>
          <a:bodyPr>
            <a:normAutofit fontScale="77500" lnSpcReduction="20000"/>
          </a:bodyPr>
          <a:lstStyle/>
          <a:p>
            <a:r>
              <a:rPr lang="de-CH" dirty="0"/>
              <a:t>Bemerkt ein Spieler nachträglich, dass seine eigene Erklärung falsch oder </a:t>
            </a:r>
            <a:r>
              <a:rPr lang="de-CH" dirty="0" smtClean="0"/>
              <a:t>unvollständig </a:t>
            </a:r>
            <a:r>
              <a:rPr lang="de-CH" dirty="0"/>
              <a:t>war, muss er unverzüglich den Turnierleiter rufen</a:t>
            </a:r>
            <a:r>
              <a:rPr lang="de-CH" dirty="0" smtClean="0"/>
              <a:t>.</a:t>
            </a:r>
          </a:p>
          <a:p>
            <a:pPr marL="0" indent="0">
              <a:buNone/>
            </a:pPr>
            <a:r>
              <a:rPr lang="de-CH" dirty="0"/>
              <a:t> </a:t>
            </a:r>
            <a:r>
              <a:rPr lang="de-CH" dirty="0" smtClean="0"/>
              <a:t>    </a:t>
            </a:r>
            <a:r>
              <a:rPr lang="de-CH" dirty="0" smtClean="0"/>
              <a:t>Beispiel</a:t>
            </a:r>
            <a:r>
              <a:rPr lang="de-CH" dirty="0" smtClean="0"/>
              <a:t>: </a:t>
            </a:r>
          </a:p>
          <a:p>
            <a:pPr marL="0" indent="0">
              <a:buNone/>
            </a:pPr>
            <a:r>
              <a:rPr lang="de-CH" dirty="0" smtClean="0"/>
              <a:t>Nord </a:t>
            </a:r>
            <a:r>
              <a:rPr lang="de-CH" dirty="0"/>
              <a:t>hat 1 SA eröffnet, und Süd, der eine schwache Hand mit langen Karos </a:t>
            </a:r>
            <a:r>
              <a:rPr lang="de-CH" dirty="0" smtClean="0"/>
              <a:t>hält</a:t>
            </a:r>
            <a:r>
              <a:rPr lang="de-CH" dirty="0"/>
              <a:t>, </a:t>
            </a:r>
            <a:r>
              <a:rPr lang="de-CH" dirty="0"/>
              <a:t> </a:t>
            </a:r>
            <a:r>
              <a:rPr lang="de-CH" dirty="0" smtClean="0"/>
              <a:t>                </a:t>
            </a:r>
            <a:r>
              <a:rPr lang="de-CH" dirty="0" smtClean="0"/>
              <a:t>hat 2</a:t>
            </a:r>
            <a:r>
              <a:rPr lang="de-CH" dirty="0"/>
              <a:t>♦ in der Absicht geboten, diesen Kontrakt spielen zu wollen. Nord </a:t>
            </a:r>
            <a:r>
              <a:rPr lang="de-CH" dirty="0" smtClean="0"/>
              <a:t> hat jedoch auf       Nachfrage </a:t>
            </a:r>
            <a:r>
              <a:rPr lang="de-CH" dirty="0"/>
              <a:t>von West erklärt, dass das Gebot von Süd stark und </a:t>
            </a:r>
            <a:r>
              <a:rPr lang="de-CH" dirty="0" smtClean="0"/>
              <a:t>künstlich </a:t>
            </a:r>
            <a:r>
              <a:rPr lang="de-CH" dirty="0"/>
              <a:t>ist und nach </a:t>
            </a:r>
            <a:r>
              <a:rPr lang="de-CH" dirty="0" smtClean="0"/>
              <a:t>Oberfarben </a:t>
            </a:r>
            <a:r>
              <a:rPr lang="de-CH" dirty="0"/>
              <a:t>fragt.</a:t>
            </a:r>
          </a:p>
          <a:p>
            <a:pPr marL="0" indent="0">
              <a:buNone/>
            </a:pPr>
            <a:endParaRPr lang="de-CH" dirty="0" smtClean="0"/>
          </a:p>
          <a:p>
            <a:r>
              <a:rPr lang="de-CH" b="1" dirty="0"/>
              <a:t>A. Fehler führt zu unerlaubten Informationen </a:t>
            </a:r>
            <a:endParaRPr lang="de-CH" dirty="0"/>
          </a:p>
          <a:p>
            <a:r>
              <a:rPr lang="de-CH" dirty="0"/>
              <a:t>Gleich, ob Nords Erklärung die korrekte Wiedergabe der Partnerschaftsvereinbarung darstellt oder nicht, weiß Süd dadurch, dass er Nords Erklärung gehört hat, dass sein eigenes 2♦-Gebot falsch verstanden worden ist. Dieses Wissen ist eine „unerlaubte Information“ (siehe § 16 A), und Süd muss sorgfältig vermeiden, irgendeinen Vorteil aus dieser unerlaubten Information zu ziehen (siehe § 73 C). (Tut er es dennoch, soll der Turnierleiter einen berichtigten Score zuerkennen.) Sollte Nord beispielsweise 2 SA bieten, besitzt Süd die unerlaubte Information, dass dieses Gebot lediglich eine 4er Oberfarbe verneint; Süd ist jedoch dafür verantwortlich, so zu handeln, als ob Nord eine starke Partieeinladung gegenüber einer schwachen Antwort ausgesprochen habe und damit ein Maximum an Stärke zeigt. </a:t>
            </a:r>
            <a:endParaRPr lang="de-CH" dirty="0" smtClean="0"/>
          </a:p>
          <a:p>
            <a:r>
              <a:rPr lang="de-CH" b="1" dirty="0" smtClean="0"/>
              <a:t> </a:t>
            </a:r>
            <a:endParaRPr lang="de-CH" dirty="0"/>
          </a:p>
        </p:txBody>
      </p:sp>
    </p:spTree>
    <p:extLst>
      <p:ext uri="{BB962C8B-B14F-4D97-AF65-F5344CB8AC3E}">
        <p14:creationId xmlns:p14="http://schemas.microsoft.com/office/powerpoint/2010/main" val="3211282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p:cNvSpPr/>
          <p:nvPr/>
        </p:nvSpPr>
        <p:spPr>
          <a:xfrm>
            <a:off x="179512" y="188640"/>
            <a:ext cx="8784976" cy="5509200"/>
          </a:xfrm>
          <a:prstGeom prst="rect">
            <a:avLst/>
          </a:prstGeom>
        </p:spPr>
        <p:txBody>
          <a:bodyPr wrap="square">
            <a:spAutoFit/>
          </a:bodyPr>
          <a:lstStyle/>
          <a:p>
            <a:r>
              <a:rPr lang="de-CH" sz="1600" b="1" dirty="0" smtClean="0">
                <a:solidFill>
                  <a:srgbClr val="FF0000"/>
                </a:solidFill>
              </a:rPr>
              <a:t>Falsche Auskunft </a:t>
            </a:r>
            <a:endParaRPr lang="de-CH" sz="1600" dirty="0" smtClean="0">
              <a:solidFill>
                <a:srgbClr val="FF0000"/>
              </a:solidFill>
            </a:endParaRPr>
          </a:p>
          <a:p>
            <a:r>
              <a:rPr lang="de-CH" sz="1600" dirty="0" smtClean="0"/>
              <a:t>Die aktuelle Partnerschaftsvereinbarung lautet, dass 2♦ schwach und zum Spielen ist; der Fehler lag in Nords Auskunft. Diese Auskunft ist ein Regelverstoß, denn Ost-West haben Anspruch auf eine exakte Beschreibung der Vereinbarungen von Nord-Süd (sollte dieser Regelverstoß zu einem Schaden für Ost-West führen, soll der Turnierleiter einen berichtigten Score zuerkennen). </a:t>
            </a:r>
          </a:p>
          <a:p>
            <a:r>
              <a:rPr lang="de-CH" sz="1600" dirty="0" smtClean="0"/>
              <a:t>Ein Spieler, dessen Partner eine falsche Auskunft gegeben hat, darf den Fehler nicht während der Reizung korrigieren, und er darf in keiner Weise andeuten, dass ein Fehler gemacht worden ist. „Falsche Auskunft“ beinhaltet hier sowohl das Versäumnis, wie von den Durchführungsbestimmungen gefordert zu </a:t>
            </a:r>
            <a:r>
              <a:rPr lang="de-CH" sz="1600" dirty="0" err="1" smtClean="0"/>
              <a:t>alertieren</a:t>
            </a:r>
            <a:r>
              <a:rPr lang="de-CH" sz="1600" dirty="0" smtClean="0"/>
              <a:t> (bzw. zu annoncieren), als auch ein Alert (bzw. eine Annonce), das die Durchführungsbestimmungen nicht verlangen. </a:t>
            </a:r>
          </a:p>
          <a:p>
            <a:r>
              <a:rPr lang="de-CH" sz="1600" dirty="0" smtClean="0"/>
              <a:t>b) Der Spieler muss den Turnierleiter rufen und seine Gegner davon in Kenntnis setzen, dass seiner Meinung nach die Erklärung seines Partners fehlerhaft war, jedoch nur bei der ersten legalen Möglichkeit; dies ist </a:t>
            </a:r>
          </a:p>
          <a:p>
            <a:r>
              <a:rPr lang="de-CH" sz="1600" dirty="0" smtClean="0"/>
              <a:t>(a) für einen Gegenspieler nach Ende des Spiels. </a:t>
            </a:r>
          </a:p>
          <a:p>
            <a:r>
              <a:rPr lang="de-CH" sz="1600" dirty="0" smtClean="0"/>
              <a:t>(b) für den Alleinspieler oder den Dummy nach dem abschliessenden Pass der Reizung.</a:t>
            </a:r>
          </a:p>
          <a:p>
            <a:endParaRPr lang="de-CH" sz="1600" b="1" dirty="0" smtClean="0"/>
          </a:p>
          <a:p>
            <a:r>
              <a:rPr lang="de-CH" sz="1600" b="1" dirty="0" smtClean="0">
                <a:solidFill>
                  <a:srgbClr val="FF0000"/>
                </a:solidFill>
              </a:rPr>
              <a:t>Falsche </a:t>
            </a:r>
            <a:r>
              <a:rPr lang="de-CH" sz="1600" b="1" dirty="0">
                <a:solidFill>
                  <a:srgbClr val="FF0000"/>
                </a:solidFill>
              </a:rPr>
              <a:t>Ansage </a:t>
            </a:r>
            <a:endParaRPr lang="de-CH" sz="1600" dirty="0">
              <a:solidFill>
                <a:srgbClr val="FF0000"/>
              </a:solidFill>
            </a:endParaRPr>
          </a:p>
          <a:p>
            <a:r>
              <a:rPr lang="de-CH" sz="1600" dirty="0"/>
              <a:t>Die Partnerschaftsvereinbarung ist wie dargelegt – 2♦ ist stark und künstlich; der Fehler lag in Süds Gebot. In diesem Fall liegt keinerlei Regelverstoß vor, da Ost-West eine exakte Beschreibung der Nord-Süd-Vereinbarung erhalten haben; sie haben keinen Anspruch auf eine exakte Beschreibung der Nord-Süd-Hände. (Unabhängig von etwaigem Schaden soll der Turnierleiter das Ergebnis bestehen lassen; jedoch soll der Turnierleiter eher falsche Auskunft annehmen als falsche Ansage, wenn keine gegenteiligen Hinweise vorliegen.) Süd darf keinesfalls die Auskunft von Nord unmittelbar korrigieren (oder den Turnierleiter </a:t>
            </a:r>
            <a:r>
              <a:rPr lang="de-CH" sz="1600" dirty="0" smtClean="0"/>
              <a:t>benachrichtigen</a:t>
            </a:r>
            <a:r>
              <a:rPr lang="de-CH" sz="1600" dirty="0"/>
              <a:t>) und er hat auch keinerlei Verpflichtung, dies später zu tun</a:t>
            </a:r>
            <a:r>
              <a:rPr lang="de-CH" sz="1600" dirty="0" smtClean="0"/>
              <a:t>.</a:t>
            </a:r>
          </a:p>
        </p:txBody>
      </p:sp>
      <p:sp>
        <p:nvSpPr>
          <p:cNvPr id="3" name="Foliennummernplatzhalter 2"/>
          <p:cNvSpPr>
            <a:spLocks noGrp="1"/>
          </p:cNvSpPr>
          <p:nvPr>
            <p:ph type="sldNum" sz="quarter" idx="12"/>
          </p:nvPr>
        </p:nvSpPr>
        <p:spPr/>
        <p:txBody>
          <a:bodyPr/>
          <a:lstStyle/>
          <a:p>
            <a:fld id="{0F874494-44FE-469A-880B-19A1C655B442}" type="slidenum">
              <a:rPr lang="de-CH" smtClean="0"/>
              <a:t>8</a:t>
            </a:fld>
            <a:endParaRPr lang="de-CH" dirty="0"/>
          </a:p>
        </p:txBody>
      </p:sp>
    </p:spTree>
    <p:extLst>
      <p:ext uri="{BB962C8B-B14F-4D97-AF65-F5344CB8AC3E}">
        <p14:creationId xmlns:p14="http://schemas.microsoft.com/office/powerpoint/2010/main" val="4405750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16632"/>
            <a:ext cx="8229600" cy="792088"/>
          </a:xfrm>
        </p:spPr>
        <p:txBody>
          <a:bodyPr>
            <a:normAutofit/>
          </a:bodyPr>
          <a:lstStyle/>
          <a:p>
            <a:r>
              <a:rPr lang="de-CH" sz="2400" b="1" dirty="0" smtClean="0">
                <a:solidFill>
                  <a:srgbClr val="FF0000"/>
                </a:solidFill>
                <a:latin typeface="+mn-lt"/>
              </a:rPr>
              <a:t>§ 24: Vor der Spielphase sichtbare oder ausgespielte Karte </a:t>
            </a:r>
            <a:endParaRPr lang="de-CH" sz="2400" dirty="0">
              <a:latin typeface="+mn-lt"/>
            </a:endParaRPr>
          </a:p>
        </p:txBody>
      </p:sp>
      <p:sp>
        <p:nvSpPr>
          <p:cNvPr id="4" name="Foliennummernplatzhalter 3"/>
          <p:cNvSpPr>
            <a:spLocks noGrp="1"/>
          </p:cNvSpPr>
          <p:nvPr>
            <p:ph type="sldNum" sz="quarter" idx="12"/>
          </p:nvPr>
        </p:nvSpPr>
        <p:spPr/>
        <p:txBody>
          <a:bodyPr>
            <a:normAutofit/>
          </a:bodyPr>
          <a:lstStyle/>
          <a:p>
            <a:fld id="{0F874494-44FE-469A-880B-19A1C655B442}" type="slidenum">
              <a:rPr lang="de-CH" smtClean="0"/>
              <a:t>9</a:t>
            </a:fld>
            <a:endParaRPr lang="de-CH" dirty="0"/>
          </a:p>
        </p:txBody>
      </p:sp>
      <p:sp>
        <p:nvSpPr>
          <p:cNvPr id="3" name="Inhaltsplatzhalter 2"/>
          <p:cNvSpPr>
            <a:spLocks noGrp="1"/>
          </p:cNvSpPr>
          <p:nvPr>
            <p:ph sz="quarter" idx="1"/>
          </p:nvPr>
        </p:nvSpPr>
        <p:spPr>
          <a:xfrm>
            <a:off x="457200" y="908720"/>
            <a:ext cx="8229600" cy="5688632"/>
          </a:xfrm>
        </p:spPr>
        <p:txBody>
          <a:bodyPr>
            <a:normAutofit fontScale="70000" lnSpcReduction="20000"/>
          </a:bodyPr>
          <a:lstStyle/>
          <a:p>
            <a:r>
              <a:rPr lang="de-CH" dirty="0" smtClean="0"/>
              <a:t>Stellt </a:t>
            </a:r>
            <a:r>
              <a:rPr lang="de-CH" dirty="0"/>
              <a:t>der Turnierleiter fest, dass durch eigenes Verschulden eines Spielers während der Reizphase eine oder mehrere seiner Karten sich in einer Position befanden, die es seinem Partner möglich machte, die Bildseite zu sehen, soll der Turnierleiter anordnen, dass jede derartige Karte offen auf dem Tisch liegen bleibt, bis die Reizphase beendet ist. Durch das Sehen einer solchen Karte erhaltene Informationen sind erlaubt für die nicht-schuldige Seite, aber unerlaubt für die schuldige Seite. Wird der schuldige Spieler Alleinspieler oder Dummy, werden die Karten aufgenommen und der jeweiligen Hand wieder zugeführt. Wird der schuldige Spieler zum Gegenspieler, wird jede derartige Karte zur Strafkarte (siehe § 50). Weiter gilt: </a:t>
            </a:r>
          </a:p>
          <a:p>
            <a:r>
              <a:rPr lang="de-CH" b="1" dirty="0"/>
              <a:t>A. Kleine, nicht vorzeitig ausgespielte Karte </a:t>
            </a:r>
            <a:endParaRPr lang="de-CH" dirty="0"/>
          </a:p>
          <a:p>
            <a:r>
              <a:rPr lang="de-CH" dirty="0"/>
              <a:t>Handelt es sich um eine einzelne Karte unter dem Rang einer Figur, die auch nicht vorzeitig ausgespielt wurde, gibt es keine weitere Rektifikation. </a:t>
            </a:r>
          </a:p>
          <a:p>
            <a:r>
              <a:rPr lang="de-CH" b="1" dirty="0"/>
              <a:t>B. Einzelne Figur oder vorzeitig ausgespielte Karte </a:t>
            </a:r>
            <a:endParaRPr lang="de-CH" dirty="0"/>
          </a:p>
          <a:p>
            <a:r>
              <a:rPr lang="de-CH" dirty="0"/>
              <a:t>Handelt es sich um eine einzelne Figur oder eine beliebige vorzeitig ausgespielte Karte, muss der Partner des schuldigen Spielers passen, wenn er das nächste Mal an der Reihe ist anzusagen (siehe § 23, wenn ein Pass die nicht-schuldige Seite schädigt). </a:t>
            </a:r>
          </a:p>
          <a:p>
            <a:r>
              <a:rPr lang="de-CH" b="1" dirty="0"/>
              <a:t>C. Zwei oder mehr Karten sind sichtbar </a:t>
            </a:r>
            <a:endParaRPr lang="de-CH" dirty="0"/>
          </a:p>
          <a:p>
            <a:r>
              <a:rPr lang="de-CH" dirty="0"/>
              <a:t>Sind zwei oder mehr Karten derart sichtbar, muss der Partner des schuldigen Spielers passen, wenn er das nächste Mal an der Reihe ist anzusagen (siehe § 23, wenn ein Pass die nicht-schuldige Seite schädigt).</a:t>
            </a:r>
          </a:p>
          <a:p>
            <a:endParaRPr lang="de-CH" dirty="0"/>
          </a:p>
        </p:txBody>
      </p:sp>
    </p:spTree>
    <p:extLst>
      <p:ext uri="{BB962C8B-B14F-4D97-AF65-F5344CB8AC3E}">
        <p14:creationId xmlns:p14="http://schemas.microsoft.com/office/powerpoint/2010/main" val="14094190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Dactylos">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3014</Words>
  <Application>Microsoft Office PowerPoint</Application>
  <PresentationFormat>Bildschirmpräsentation (4:3)</PresentationFormat>
  <Paragraphs>271</Paragraphs>
  <Slides>26</Slides>
  <Notes>0</Notes>
  <HiddenSlides>0</HiddenSlides>
  <MMClips>0</MMClips>
  <ScaleCrop>false</ScaleCrop>
  <HeadingPairs>
    <vt:vector size="4" baseType="variant">
      <vt:variant>
        <vt:lpstr>Design</vt:lpstr>
      </vt:variant>
      <vt:variant>
        <vt:i4>1</vt:i4>
      </vt:variant>
      <vt:variant>
        <vt:lpstr>Folientitel</vt:lpstr>
      </vt:variant>
      <vt:variant>
        <vt:i4>26</vt:i4>
      </vt:variant>
    </vt:vector>
  </HeadingPairs>
  <TitlesOfParts>
    <vt:vector size="27" baseType="lpstr">
      <vt:lpstr>Dactylos</vt:lpstr>
      <vt:lpstr>Turnierleiter Entscheidungsgrundlagen</vt:lpstr>
      <vt:lpstr>Entscheidungsgrundlagen</vt:lpstr>
      <vt:lpstr>PowerPoint-Präsentation</vt:lpstr>
      <vt:lpstr>Wichtigste Regeln während der Reizphase </vt:lpstr>
      <vt:lpstr>Unerlaubte Information  durch «Herumfingern» in der Bidding-Box</vt:lpstr>
      <vt:lpstr>Alerts und Auskünfte </vt:lpstr>
      <vt:lpstr>Falsche Auskunft oder falsche Ansage</vt:lpstr>
      <vt:lpstr>PowerPoint-Präsentation</vt:lpstr>
      <vt:lpstr>§ 24: Vor der Spielphase sichtbare oder ausgespielte Karte </vt:lpstr>
      <vt:lpstr>PowerPoint-Präsentation</vt:lpstr>
      <vt:lpstr>PowerPoint-Präsentation</vt:lpstr>
      <vt:lpstr>PowerPoint-Präsentation</vt:lpstr>
      <vt:lpstr>Pass ausser Reihenfolge</vt:lpstr>
      <vt:lpstr>PowerPoint-Präsentation</vt:lpstr>
      <vt:lpstr>Kontra/Rekontra ausser Reihenfolge</vt:lpstr>
      <vt:lpstr>PowerPoint-Präsentation</vt:lpstr>
      <vt:lpstr>Gebot ausser Reihenfolge</vt:lpstr>
      <vt:lpstr>PowerPoint-Präsentation</vt:lpstr>
      <vt:lpstr>PowerPoint-Präsentation</vt:lpstr>
      <vt:lpstr>Wichtigste Regeln während der Spielphase</vt:lpstr>
      <vt:lpstr>PowerPoint-Präsentation</vt:lpstr>
      <vt:lpstr>PowerPoint-Präsentation</vt:lpstr>
      <vt:lpstr>Vorzeitiges Ausspielen oder Zugeben </vt:lpstr>
      <vt:lpstr>Die Rechte des Dummys </vt:lpstr>
      <vt:lpstr>Die Einschränkungen des Dummys</vt:lpstr>
      <vt:lpstr>PowerPoint-Präsentation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Turnierleiter; Entscheidungsgrundlagen</dc:title>
  <dc:creator>Mariusz Kraszewski</dc:creator>
  <cp:lastModifiedBy>Mariusz Kraszewski</cp:lastModifiedBy>
  <cp:revision>30</cp:revision>
  <dcterms:created xsi:type="dcterms:W3CDTF">2012-08-19T17:59:43Z</dcterms:created>
  <dcterms:modified xsi:type="dcterms:W3CDTF">2012-08-21T16:07:51Z</dcterms:modified>
</cp:coreProperties>
</file>