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72"/>
  </p:handoutMasterIdLst>
  <p:sldIdLst>
    <p:sldId id="256" r:id="rId2"/>
    <p:sldId id="262" r:id="rId3"/>
    <p:sldId id="261" r:id="rId4"/>
    <p:sldId id="263" r:id="rId5"/>
    <p:sldId id="328" r:id="rId6"/>
    <p:sldId id="257" r:id="rId7"/>
    <p:sldId id="258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1" r:id="rId65"/>
    <p:sldId id="322" r:id="rId66"/>
    <p:sldId id="323" r:id="rId67"/>
    <p:sldId id="325" r:id="rId68"/>
    <p:sldId id="326" r:id="rId69"/>
    <p:sldId id="327" r:id="rId70"/>
    <p:sldId id="320" r:id="rId71"/>
  </p:sldIdLst>
  <p:sldSz cx="9144000" cy="6858000" type="screen4x3"/>
  <p:notesSz cx="6648450" cy="97742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80995" cy="488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8" y="1"/>
            <a:ext cx="2880995" cy="488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D5C46-D413-44CE-A763-44D899E2DDF2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283830"/>
            <a:ext cx="2880995" cy="488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8" y="9283830"/>
            <a:ext cx="2880995" cy="488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C8718-C883-45B9-B348-138FE0C47F6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0984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2BEDD4A-E10B-4638-B80E-3EFFDA223519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A0F4CD5-7498-4DF2-BBFB-1A65618E5538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DD4A-E10B-4638-B80E-3EFFDA223519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4CD5-7498-4DF2-BBFB-1A65618E5538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DD4A-E10B-4638-B80E-3EFFDA223519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4CD5-7498-4DF2-BBFB-1A65618E5538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DD4A-E10B-4638-B80E-3EFFDA223519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4CD5-7498-4DF2-BBFB-1A65618E5538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DD4A-E10B-4638-B80E-3EFFDA223519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4CD5-7498-4DF2-BBFB-1A65618E5538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DD4A-E10B-4638-B80E-3EFFDA223519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4CD5-7498-4DF2-BBFB-1A65618E5538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DD4A-E10B-4638-B80E-3EFFDA223519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4CD5-7498-4DF2-BBFB-1A65618E5538}" type="slidenum">
              <a:rPr lang="de-CH" smtClean="0"/>
              <a:t>‹Nr.›</a:t>
            </a:fld>
            <a:endParaRPr lang="de-C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DD4A-E10B-4638-B80E-3EFFDA223519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4CD5-7498-4DF2-BBFB-1A65618E5538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DD4A-E10B-4638-B80E-3EFFDA223519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4CD5-7498-4DF2-BBFB-1A65618E5538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2BEDD4A-E10B-4638-B80E-3EFFDA223519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A0F4CD5-7498-4DF2-BBFB-1A65618E5538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BEDD4A-E10B-4638-B80E-3EFFDA223519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A0F4CD5-7498-4DF2-BBFB-1A65618E5538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2BEDD4A-E10B-4638-B80E-3EFFDA223519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0F4CD5-7498-4DF2-BBFB-1A65618E5538}" type="slidenum">
              <a:rPr lang="de-CH" smtClean="0"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if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tif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Ausspiele Teil 1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dirty="0" smtClean="0"/>
              <a:t>3-5 kleine Karten</a:t>
            </a:r>
          </a:p>
          <a:p>
            <a:r>
              <a:rPr lang="de-CH" dirty="0" smtClean="0"/>
              <a:t>Doubleton</a:t>
            </a:r>
          </a:p>
          <a:p>
            <a:r>
              <a:rPr lang="de-CH" dirty="0" smtClean="0"/>
              <a:t>Singleton</a:t>
            </a:r>
          </a:p>
          <a:p>
            <a:r>
              <a:rPr lang="de-CH" dirty="0" smtClean="0"/>
              <a:t>Sequenzen</a:t>
            </a:r>
          </a:p>
          <a:p>
            <a:r>
              <a:rPr lang="de-CH" dirty="0" smtClean="0"/>
              <a:t>Trumpf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862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4624"/>
            <a:ext cx="7499176" cy="634082"/>
          </a:xfrm>
        </p:spPr>
        <p:txBody>
          <a:bodyPr>
            <a:normAutofit/>
          </a:bodyPr>
          <a:lstStyle/>
          <a:p>
            <a:r>
              <a:rPr lang="de-CH" sz="2000" b="1" dirty="0" smtClean="0"/>
              <a:t>Von 3 kleinen Karten. Ihr Partner hat die Farbe gereizt</a:t>
            </a:r>
            <a:endParaRPr lang="de-CH" sz="2000" b="1" dirty="0"/>
          </a:p>
        </p:txBody>
      </p:sp>
      <p:pic>
        <p:nvPicPr>
          <p:cNvPr id="2050" name="Picture 2" descr="C:\Users\mariusz\Desktop\Bridgeseminar Ausspiele\Pen0000000097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57" b="10300"/>
          <a:stretch/>
        </p:blipFill>
        <p:spPr bwMode="auto">
          <a:xfrm>
            <a:off x="982908" y="764704"/>
            <a:ext cx="697346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usz\Desktop\Bridgeseminar Ausspiele\Pen0000000098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" t="3167" r="-268" b="44298"/>
          <a:stretch/>
        </p:blipFill>
        <p:spPr bwMode="auto">
          <a:xfrm>
            <a:off x="1150842" y="644961"/>
            <a:ext cx="645579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6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usz\Desktop\Bridgeseminar Ausspiele\Pen0000000099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5" b="17501"/>
          <a:stretch/>
        </p:blipFill>
        <p:spPr bwMode="auto">
          <a:xfrm>
            <a:off x="1403648" y="620688"/>
            <a:ext cx="607260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usz\Desktop\Bridgeseminar Ausspiele\Pen0000000100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7" b="43760"/>
          <a:stretch/>
        </p:blipFill>
        <p:spPr bwMode="auto">
          <a:xfrm>
            <a:off x="1115616" y="548680"/>
            <a:ext cx="7208115" cy="551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5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usz\Desktop\Bridgeseminar Ausspiele\Pen0000000100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26" b="6655"/>
          <a:stretch/>
        </p:blipFill>
        <p:spPr bwMode="auto">
          <a:xfrm>
            <a:off x="683569" y="764704"/>
            <a:ext cx="777686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1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/>
          </a:bodyPr>
          <a:lstStyle/>
          <a:p>
            <a:r>
              <a:rPr lang="de-CH" sz="2400" dirty="0"/>
              <a:t>v</a:t>
            </a:r>
            <a:r>
              <a:rPr lang="de-CH" sz="2400" dirty="0" smtClean="0"/>
              <a:t>on 3 kleinen Karten- der Gegner hat die Farbe gereizt</a:t>
            </a:r>
            <a:endParaRPr lang="de-CH" sz="2400" dirty="0"/>
          </a:p>
        </p:txBody>
      </p:sp>
      <p:pic>
        <p:nvPicPr>
          <p:cNvPr id="7170" name="Picture 2" descr="C:\Users\mariusz\Desktop\Bridgeseminar Ausspiele\Pen0000000101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 b="65611"/>
          <a:stretch/>
        </p:blipFill>
        <p:spPr bwMode="auto">
          <a:xfrm>
            <a:off x="395536" y="1709220"/>
            <a:ext cx="8352928" cy="347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54" y="116632"/>
            <a:ext cx="8229600" cy="490066"/>
          </a:xfrm>
        </p:spPr>
        <p:txBody>
          <a:bodyPr>
            <a:normAutofit/>
          </a:bodyPr>
          <a:lstStyle/>
          <a:p>
            <a:r>
              <a:rPr lang="de-CH" sz="2400" dirty="0" smtClean="0"/>
              <a:t>Von 3 kleinen Karten-die Farbe wurde nicht gereizt</a:t>
            </a:r>
            <a:endParaRPr lang="de-CH" sz="2400" dirty="0"/>
          </a:p>
        </p:txBody>
      </p:sp>
      <p:pic>
        <p:nvPicPr>
          <p:cNvPr id="8194" name="Picture 2" descr="C:\Users\mariusz\Desktop\Bridgeseminar Ausspiele\Pen0000000101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40" b="4392"/>
          <a:stretch/>
        </p:blipFill>
        <p:spPr bwMode="auto">
          <a:xfrm>
            <a:off x="1624581" y="692696"/>
            <a:ext cx="5823545" cy="539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1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de-CH" sz="2000" b="1" dirty="0" smtClean="0"/>
              <a:t>MUD ?</a:t>
            </a:r>
            <a:endParaRPr lang="de-CH" sz="2000" b="1" dirty="0"/>
          </a:p>
        </p:txBody>
      </p:sp>
      <p:pic>
        <p:nvPicPr>
          <p:cNvPr id="9218" name="Picture 2" descr="C:\Users\mariusz\Desktop\Bridgeseminar Ausspiele\Pen0000000102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" b="15356"/>
          <a:stretch/>
        </p:blipFill>
        <p:spPr bwMode="auto">
          <a:xfrm>
            <a:off x="2123728" y="476672"/>
            <a:ext cx="51376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de-CH" sz="2000" b="1" dirty="0" smtClean="0"/>
              <a:t>Von 3 kleinen Karten-Zusammenfassung</a:t>
            </a:r>
            <a:endParaRPr lang="de-CH" sz="2000" b="1" dirty="0"/>
          </a:p>
        </p:txBody>
      </p:sp>
      <p:pic>
        <p:nvPicPr>
          <p:cNvPr id="10242" name="Picture 2" descr="C:\Users\mariusz\Desktop\Bridgeseminar Ausspiele\Pen0000000103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8" b="38496"/>
          <a:stretch/>
        </p:blipFill>
        <p:spPr bwMode="auto">
          <a:xfrm>
            <a:off x="1187623" y="692696"/>
            <a:ext cx="693065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7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de-CH" sz="2000" b="1" dirty="0" smtClean="0"/>
              <a:t>Von 4 oder 5 kleinen Karten</a:t>
            </a:r>
            <a:endParaRPr lang="de-CH" sz="2000" b="1" dirty="0"/>
          </a:p>
        </p:txBody>
      </p:sp>
      <p:pic>
        <p:nvPicPr>
          <p:cNvPr id="11266" name="Picture 2" descr="C:\Users\mariusz\Desktop\Bridgeseminar Ausspiele\Pen0000000103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6" b="3252"/>
          <a:stretch/>
        </p:blipFill>
        <p:spPr bwMode="auto">
          <a:xfrm>
            <a:off x="827584" y="1284944"/>
            <a:ext cx="7560840" cy="4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31640" y="889844"/>
            <a:ext cx="698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/>
              <a:t>A </a:t>
            </a:r>
            <a:r>
              <a:rPr lang="de-CH" b="1" i="1" dirty="0"/>
              <a:t>Allgemein</a:t>
            </a:r>
          </a:p>
          <a:p>
            <a:r>
              <a:rPr lang="de-CH" dirty="0"/>
              <a:t>Der Gegner hat einen Kontrakt gereizt und Sie sind nun am </a:t>
            </a:r>
            <a:r>
              <a:rPr lang="de-CH" dirty="0" err="1"/>
              <a:t>Ausspiel</a:t>
            </a:r>
            <a:r>
              <a:rPr lang="de-CH" dirty="0"/>
              <a:t>. Ihre Partei hat durch diesen ersten Spielzug</a:t>
            </a:r>
          </a:p>
          <a:p>
            <a:r>
              <a:rPr lang="de-CH" dirty="0"/>
              <a:t>zunächst einen Vorteil, den man durch ein gutes </a:t>
            </a:r>
            <a:r>
              <a:rPr lang="de-CH" dirty="0" err="1"/>
              <a:t>Ausspiel</a:t>
            </a:r>
            <a:r>
              <a:rPr lang="de-CH" dirty="0"/>
              <a:t> nutzen sollte. Leider müssen Sie in der Regel „blind“</a:t>
            </a:r>
          </a:p>
          <a:p>
            <a:r>
              <a:rPr lang="de-CH" dirty="0"/>
              <a:t>ausspielen, Sie besitzen meistens keine Anhaltspunkte über gute Karten beim Partner </a:t>
            </a:r>
            <a:r>
              <a:rPr lang="de-CH" dirty="0" smtClean="0"/>
              <a:t>.</a:t>
            </a:r>
          </a:p>
          <a:p>
            <a:r>
              <a:rPr lang="de-CH" dirty="0" smtClean="0"/>
              <a:t>Welches </a:t>
            </a:r>
            <a:r>
              <a:rPr lang="de-CH" dirty="0" err="1"/>
              <a:t>Ausspiel</a:t>
            </a:r>
            <a:r>
              <a:rPr lang="de-CH" dirty="0"/>
              <a:t> </a:t>
            </a:r>
            <a:r>
              <a:rPr lang="de-CH" dirty="0" smtClean="0"/>
              <a:t>das Beste </a:t>
            </a:r>
            <a:r>
              <a:rPr lang="de-CH" dirty="0"/>
              <a:t>für dieses Spiel sein wird, welches der „tödliche“ Angriff gewesen wäre, stellt sich oft erst am Ende des</a:t>
            </a:r>
          </a:p>
          <a:p>
            <a:r>
              <a:rPr lang="de-CH" dirty="0"/>
              <a:t>Spieles heraus. Im Folgenden erhalten Sie ein paar elementare Ausspielregeln, die Ihnen helfen sollen, in Zukunft</a:t>
            </a:r>
          </a:p>
          <a:p>
            <a:r>
              <a:rPr lang="de-CH" dirty="0"/>
              <a:t>bei den meisten Spielen ein gutes oder ein </a:t>
            </a:r>
            <a:r>
              <a:rPr lang="de-CH" dirty="0" err="1"/>
              <a:t>Ausspiel</a:t>
            </a:r>
            <a:r>
              <a:rPr lang="de-CH" dirty="0"/>
              <a:t>, das nichts schadet, zu finden.</a:t>
            </a:r>
          </a:p>
        </p:txBody>
      </p:sp>
    </p:spTree>
    <p:extLst>
      <p:ext uri="{BB962C8B-B14F-4D97-AF65-F5344CB8AC3E}">
        <p14:creationId xmlns:p14="http://schemas.microsoft.com/office/powerpoint/2010/main" val="4286000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riusz\Desktop\Bridgeseminar Ausspiele\Pen0000000104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" b="47058"/>
          <a:stretch/>
        </p:blipFill>
        <p:spPr bwMode="auto">
          <a:xfrm>
            <a:off x="755577" y="620688"/>
            <a:ext cx="7632847" cy="565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449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de-CH" sz="2400" b="1" dirty="0" smtClean="0"/>
              <a:t>Quiz</a:t>
            </a:r>
            <a:endParaRPr lang="de-CH" sz="2400" b="1" dirty="0"/>
          </a:p>
        </p:txBody>
      </p:sp>
      <p:pic>
        <p:nvPicPr>
          <p:cNvPr id="13314" name="Picture 2" descr="C:\Users\mariusz\Desktop\Bridgeseminar Ausspiele\Pen0000000104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t="55850" r="41967" b="29490"/>
          <a:stretch/>
        </p:blipFill>
        <p:spPr bwMode="auto">
          <a:xfrm>
            <a:off x="755576" y="1709469"/>
            <a:ext cx="76413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ariusz\Desktop\Bridgeseminar Ausspiele\Pen0000000104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3" b="24546"/>
          <a:stretch/>
        </p:blipFill>
        <p:spPr bwMode="auto">
          <a:xfrm>
            <a:off x="611560" y="1605406"/>
            <a:ext cx="7920880" cy="266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riusz\Desktop\Bridgeseminar Ausspiele\Pen0000000104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405" r="42685" b="10236"/>
          <a:stretch/>
        </p:blipFill>
        <p:spPr bwMode="auto">
          <a:xfrm>
            <a:off x="755576" y="1700808"/>
            <a:ext cx="767913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6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04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75276" r="7058" b="6262"/>
          <a:stretch/>
        </p:blipFill>
        <p:spPr bwMode="auto">
          <a:xfrm>
            <a:off x="467544" y="1451901"/>
            <a:ext cx="8352928" cy="265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mariusz\Desktop\Bridgeseminar Ausspiele\Pen0000000105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6" r="6375" b="83205"/>
          <a:stretch/>
        </p:blipFill>
        <p:spPr bwMode="auto">
          <a:xfrm>
            <a:off x="467544" y="4107093"/>
            <a:ext cx="8352928" cy="14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9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ariusz\Desktop\Bridgeseminar Ausspiele\Pen000000010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t="16928" r="41669" b="68728"/>
          <a:stretch/>
        </p:blipFill>
        <p:spPr bwMode="auto">
          <a:xfrm>
            <a:off x="899592" y="2025689"/>
            <a:ext cx="70207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0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6" b="61675"/>
          <a:stretch/>
        </p:blipFill>
        <p:spPr bwMode="auto">
          <a:xfrm>
            <a:off x="676350" y="2204864"/>
            <a:ext cx="784887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iusz\Desktop\Bridgeseminar Ausspiele\Pen000000010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9" r="42441" b="47329"/>
          <a:stretch/>
        </p:blipFill>
        <p:spPr bwMode="auto">
          <a:xfrm>
            <a:off x="683567" y="1628800"/>
            <a:ext cx="790802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1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0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2" b="42195"/>
          <a:stretch/>
        </p:blipFill>
        <p:spPr bwMode="auto">
          <a:xfrm>
            <a:off x="611560" y="2154933"/>
            <a:ext cx="7920880" cy="24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iusz\Desktop\Bridgeseminar Ausspiele\Pen000000010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8" r="42441" b="27893"/>
          <a:stretch/>
        </p:blipFill>
        <p:spPr bwMode="auto">
          <a:xfrm>
            <a:off x="755576" y="2012302"/>
            <a:ext cx="764570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43608" y="836712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C </a:t>
            </a:r>
            <a:r>
              <a:rPr lang="de-CH" b="1" i="1" dirty="0"/>
              <a:t>Welche Karte gegen Farb-Kontrakte </a:t>
            </a:r>
            <a:r>
              <a:rPr lang="de-CH" b="1" i="1" dirty="0" smtClean="0"/>
              <a:t>?</a:t>
            </a:r>
          </a:p>
          <a:p>
            <a:endParaRPr lang="de-CH" b="1" i="1" dirty="0"/>
          </a:p>
          <a:p>
            <a:r>
              <a:rPr lang="de-CH" dirty="0"/>
              <a:t>Von Sequenzen die höchste Karte : </a:t>
            </a:r>
            <a:r>
              <a:rPr lang="de-CH" b="1" dirty="0"/>
              <a:t>A </a:t>
            </a:r>
            <a:r>
              <a:rPr lang="de-CH" dirty="0"/>
              <a:t>K D . . ., </a:t>
            </a:r>
            <a:r>
              <a:rPr lang="de-CH" b="1" dirty="0"/>
              <a:t>K </a:t>
            </a:r>
            <a:r>
              <a:rPr lang="de-CH" dirty="0"/>
              <a:t>D B . . ., </a:t>
            </a:r>
            <a:r>
              <a:rPr lang="de-CH" b="1" dirty="0"/>
              <a:t>10 </a:t>
            </a:r>
            <a:r>
              <a:rPr lang="de-CH" dirty="0"/>
              <a:t>9 8 . . </a:t>
            </a:r>
            <a:r>
              <a:rPr lang="de-CH" dirty="0" smtClean="0"/>
              <a:t>Sequenz</a:t>
            </a:r>
          </a:p>
          <a:p>
            <a:endParaRPr lang="de-CH" dirty="0"/>
          </a:p>
          <a:p>
            <a:r>
              <a:rPr lang="de-CH" b="1" dirty="0"/>
              <a:t>A </a:t>
            </a:r>
            <a:r>
              <a:rPr lang="de-CH" dirty="0"/>
              <a:t>K B . . . , </a:t>
            </a:r>
            <a:r>
              <a:rPr lang="de-CH" b="1" dirty="0"/>
              <a:t>K </a:t>
            </a:r>
            <a:r>
              <a:rPr lang="de-CH" dirty="0"/>
              <a:t>D 10 . . , </a:t>
            </a:r>
            <a:r>
              <a:rPr lang="de-CH" b="1" dirty="0"/>
              <a:t>B </a:t>
            </a:r>
            <a:r>
              <a:rPr lang="de-CH" dirty="0"/>
              <a:t>10 8 . . unvollständige </a:t>
            </a:r>
            <a:r>
              <a:rPr lang="de-CH" dirty="0" smtClean="0"/>
              <a:t>Sequenz</a:t>
            </a:r>
          </a:p>
          <a:p>
            <a:endParaRPr lang="de-CH" dirty="0"/>
          </a:p>
          <a:p>
            <a:r>
              <a:rPr lang="de-CH" b="1" dirty="0"/>
              <a:t>A </a:t>
            </a:r>
            <a:r>
              <a:rPr lang="de-CH" dirty="0"/>
              <a:t>K 7 5 , </a:t>
            </a:r>
            <a:r>
              <a:rPr lang="de-CH" b="1" dirty="0"/>
              <a:t>K </a:t>
            </a:r>
            <a:r>
              <a:rPr lang="de-CH" dirty="0"/>
              <a:t>D 8 , </a:t>
            </a:r>
            <a:r>
              <a:rPr lang="de-CH" b="1" dirty="0"/>
              <a:t>B </a:t>
            </a:r>
            <a:r>
              <a:rPr lang="de-CH" dirty="0"/>
              <a:t>10 4 2 kleine </a:t>
            </a:r>
            <a:r>
              <a:rPr lang="de-CH" dirty="0" smtClean="0"/>
              <a:t>Sequenz</a:t>
            </a:r>
          </a:p>
          <a:p>
            <a:endParaRPr lang="de-CH" dirty="0"/>
          </a:p>
          <a:p>
            <a:r>
              <a:rPr lang="de-CH" dirty="0"/>
              <a:t>K </a:t>
            </a:r>
            <a:r>
              <a:rPr lang="de-CH" b="1" dirty="0"/>
              <a:t>B </a:t>
            </a:r>
            <a:r>
              <a:rPr lang="de-CH" dirty="0"/>
              <a:t>10 8. . , D </a:t>
            </a:r>
            <a:r>
              <a:rPr lang="de-CH" b="1" dirty="0"/>
              <a:t>10 </a:t>
            </a:r>
            <a:r>
              <a:rPr lang="de-CH" dirty="0"/>
              <a:t>9 7 innere </a:t>
            </a:r>
            <a:r>
              <a:rPr lang="de-CH" dirty="0" smtClean="0"/>
              <a:t>Sequenz</a:t>
            </a:r>
          </a:p>
          <a:p>
            <a:endParaRPr lang="de-CH" dirty="0"/>
          </a:p>
          <a:p>
            <a:r>
              <a:rPr lang="de-CH" dirty="0"/>
              <a:t>von langen Farben die 3./ 5. Höchste: D 9 </a:t>
            </a:r>
            <a:r>
              <a:rPr lang="de-CH" b="1" dirty="0"/>
              <a:t>8 </a:t>
            </a:r>
            <a:r>
              <a:rPr lang="de-CH" dirty="0"/>
              <a:t>7 , D B 5 4 </a:t>
            </a:r>
            <a:r>
              <a:rPr lang="de-CH" b="1" dirty="0"/>
              <a:t>3 </a:t>
            </a:r>
            <a:r>
              <a:rPr lang="de-CH" dirty="0"/>
              <a:t>, K 10 8 7 </a:t>
            </a:r>
            <a:r>
              <a:rPr lang="de-CH" b="1" dirty="0"/>
              <a:t>2 </a:t>
            </a:r>
            <a:r>
              <a:rPr lang="de-CH" dirty="0"/>
              <a:t>, </a:t>
            </a:r>
            <a:endParaRPr lang="de-CH" dirty="0" smtClean="0"/>
          </a:p>
          <a:p>
            <a:r>
              <a:rPr lang="de-CH" dirty="0" smtClean="0"/>
              <a:t>10 </a:t>
            </a:r>
            <a:r>
              <a:rPr lang="de-CH" dirty="0"/>
              <a:t>8 </a:t>
            </a:r>
            <a:r>
              <a:rPr lang="de-CH" b="1" dirty="0"/>
              <a:t>4 </a:t>
            </a:r>
            <a:r>
              <a:rPr lang="de-CH" dirty="0" smtClean="0"/>
              <a:t>3</a:t>
            </a:r>
          </a:p>
          <a:p>
            <a:endParaRPr lang="de-CH" dirty="0"/>
          </a:p>
          <a:p>
            <a:r>
              <a:rPr lang="de-CH" dirty="0"/>
              <a:t>von drei Karten die Kleinste: 9 7 </a:t>
            </a:r>
            <a:r>
              <a:rPr lang="de-CH" b="1" dirty="0"/>
              <a:t>4 , </a:t>
            </a:r>
            <a:r>
              <a:rPr lang="de-CH" dirty="0"/>
              <a:t>D 8 </a:t>
            </a:r>
            <a:r>
              <a:rPr lang="de-CH" b="1" dirty="0" smtClean="0"/>
              <a:t>3</a:t>
            </a:r>
          </a:p>
          <a:p>
            <a:endParaRPr lang="de-CH" b="1" dirty="0"/>
          </a:p>
          <a:p>
            <a:r>
              <a:rPr lang="de-CH" dirty="0"/>
              <a:t>von zwei Karten die Höchste : </a:t>
            </a:r>
            <a:r>
              <a:rPr lang="de-CH" b="1" dirty="0"/>
              <a:t>D </a:t>
            </a:r>
            <a:r>
              <a:rPr lang="de-CH" dirty="0"/>
              <a:t>8 , </a:t>
            </a:r>
            <a:r>
              <a:rPr lang="de-CH" b="1" dirty="0"/>
              <a:t>10 </a:t>
            </a:r>
            <a:r>
              <a:rPr lang="de-CH" dirty="0"/>
              <a:t>5 , </a:t>
            </a:r>
            <a:r>
              <a:rPr lang="de-CH" b="1" dirty="0"/>
              <a:t>4 </a:t>
            </a:r>
            <a:r>
              <a:rPr lang="de-CH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41692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0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7244" r="4840" b="13541"/>
          <a:stretch/>
        </p:blipFill>
        <p:spPr bwMode="auto">
          <a:xfrm>
            <a:off x="733920" y="1628800"/>
            <a:ext cx="770485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4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de-CH" sz="2000" b="1" dirty="0" smtClean="0"/>
              <a:t>Von 10xx oder 9xx</a:t>
            </a:r>
            <a:endParaRPr lang="de-CH" sz="2000" b="1" dirty="0"/>
          </a:p>
        </p:txBody>
      </p:sp>
      <p:pic>
        <p:nvPicPr>
          <p:cNvPr id="17410" name="Picture 2" descr="C:\Users\mariusz\Desktop\Bridgeseminar Ausspiele\Pen0000000106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5" b="24460"/>
          <a:stretch/>
        </p:blipFill>
        <p:spPr bwMode="auto">
          <a:xfrm>
            <a:off x="1115616" y="1124744"/>
            <a:ext cx="6651724" cy="485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1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ariusz\Desktop\Bridgeseminar Ausspiele\Pen0000000107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0" b="37886"/>
          <a:stretch/>
        </p:blipFill>
        <p:spPr bwMode="auto">
          <a:xfrm>
            <a:off x="1691680" y="836712"/>
            <a:ext cx="6087318" cy="54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07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" b="59932"/>
          <a:stretch/>
        </p:blipFill>
        <p:spPr bwMode="auto">
          <a:xfrm>
            <a:off x="2195736" y="607880"/>
            <a:ext cx="4202067" cy="21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riusz\Desktop\Bridgeseminar Ausspiele\Pen0000000107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3" b="6407"/>
          <a:stretch/>
        </p:blipFill>
        <p:spPr bwMode="auto">
          <a:xfrm>
            <a:off x="1547665" y="2764671"/>
            <a:ext cx="5544616" cy="260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mariusz\Desktop\Bridgeseminar Ausspiele\Pen0000000108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4" b="78948"/>
          <a:stretch/>
        </p:blipFill>
        <p:spPr bwMode="auto">
          <a:xfrm>
            <a:off x="1439839" y="5373216"/>
            <a:ext cx="567397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ariusz\Desktop\Bridgeseminar Ausspiele\Pen0000000108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8" b="4318"/>
          <a:stretch/>
        </p:blipFill>
        <p:spPr bwMode="auto">
          <a:xfrm>
            <a:off x="1763688" y="620688"/>
            <a:ext cx="59766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691679" y="116632"/>
            <a:ext cx="645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Weitere Beispiele für das Wegwerfen des Fallers zum 1. </a:t>
            </a:r>
            <a:r>
              <a:rPr lang="de-CH" b="1" dirty="0" err="1" smtClean="0"/>
              <a:t>Ausspiel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21709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ariusz\Desktop\Bridgeseminar Ausspiele\Pen0000000109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4" b="29799"/>
          <a:stretch/>
        </p:blipFill>
        <p:spPr bwMode="auto">
          <a:xfrm>
            <a:off x="1533304" y="620688"/>
            <a:ext cx="655272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de-CH" sz="2000" b="1" dirty="0" smtClean="0"/>
              <a:t>Quiz-von 10xx oder 9xx</a:t>
            </a:r>
            <a:endParaRPr lang="de-CH" sz="2000" b="1" dirty="0"/>
          </a:p>
        </p:txBody>
      </p:sp>
      <p:pic>
        <p:nvPicPr>
          <p:cNvPr id="22530" name="Picture 2" descr="C:\Users\mariusz\Desktop\Bridgeseminar Ausspiele\Pen0000000109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496" r="43719" b="12153"/>
          <a:stretch/>
        </p:blipFill>
        <p:spPr bwMode="auto">
          <a:xfrm>
            <a:off x="1043608" y="2204864"/>
            <a:ext cx="679446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09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88" r="3299" b="6506"/>
          <a:stretch/>
        </p:blipFill>
        <p:spPr bwMode="auto">
          <a:xfrm>
            <a:off x="719648" y="2204864"/>
            <a:ext cx="77048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ariusz\Desktop\Bridgeseminar Ausspiele\Pen0000000110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100" r="41952" b="76501"/>
          <a:stretch/>
        </p:blipFill>
        <p:spPr bwMode="auto">
          <a:xfrm>
            <a:off x="827584" y="1700808"/>
            <a:ext cx="7277663" cy="31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7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0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0" b="64200"/>
          <a:stretch/>
        </p:blipFill>
        <p:spPr bwMode="auto">
          <a:xfrm>
            <a:off x="611561" y="1700808"/>
            <a:ext cx="7920880" cy="353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5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71600" y="764704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/>
              <a:t>B </a:t>
            </a:r>
            <a:r>
              <a:rPr lang="de-CH" b="1" i="1" dirty="0"/>
              <a:t>Welche Karte gegen SA-Kontrakte </a:t>
            </a:r>
            <a:r>
              <a:rPr lang="de-CH" b="1" i="1" dirty="0" smtClean="0"/>
              <a:t>?</a:t>
            </a:r>
          </a:p>
          <a:p>
            <a:endParaRPr lang="de-CH" b="1" i="1" dirty="0"/>
          </a:p>
          <a:p>
            <a:r>
              <a:rPr lang="de-CH" dirty="0"/>
              <a:t>Von Sequenzen die höchste Karte : </a:t>
            </a:r>
            <a:endParaRPr lang="de-CH" dirty="0" smtClean="0"/>
          </a:p>
          <a:p>
            <a:r>
              <a:rPr lang="de-CH" b="1" dirty="0" smtClean="0"/>
              <a:t>A </a:t>
            </a:r>
            <a:r>
              <a:rPr lang="de-CH" dirty="0"/>
              <a:t>K D . . ., </a:t>
            </a:r>
            <a:r>
              <a:rPr lang="de-CH" b="1" dirty="0"/>
              <a:t>K </a:t>
            </a:r>
            <a:r>
              <a:rPr lang="de-CH" dirty="0"/>
              <a:t>D B . . ., </a:t>
            </a:r>
            <a:r>
              <a:rPr lang="de-CH" b="1" dirty="0"/>
              <a:t>10 </a:t>
            </a:r>
            <a:r>
              <a:rPr lang="de-CH" dirty="0"/>
              <a:t>9 8 . . </a:t>
            </a:r>
            <a:r>
              <a:rPr lang="de-CH" dirty="0" smtClean="0"/>
              <a:t>Sequenz</a:t>
            </a:r>
          </a:p>
          <a:p>
            <a:endParaRPr lang="de-CH" dirty="0" smtClean="0"/>
          </a:p>
          <a:p>
            <a:r>
              <a:rPr lang="de-CH" b="1" dirty="0" smtClean="0"/>
              <a:t>A </a:t>
            </a:r>
            <a:r>
              <a:rPr lang="de-CH" dirty="0"/>
              <a:t>K B . . . , </a:t>
            </a:r>
            <a:r>
              <a:rPr lang="de-CH" b="1" dirty="0"/>
              <a:t>K </a:t>
            </a:r>
            <a:r>
              <a:rPr lang="de-CH" dirty="0"/>
              <a:t>D 10 . . , </a:t>
            </a:r>
            <a:r>
              <a:rPr lang="de-CH" b="1" dirty="0"/>
              <a:t>B </a:t>
            </a:r>
            <a:r>
              <a:rPr lang="de-CH" dirty="0"/>
              <a:t>10 8 . . unvollständige </a:t>
            </a:r>
            <a:r>
              <a:rPr lang="de-CH" dirty="0" smtClean="0"/>
              <a:t>Sequenz</a:t>
            </a:r>
          </a:p>
          <a:p>
            <a:endParaRPr lang="de-CH" dirty="0"/>
          </a:p>
          <a:p>
            <a:r>
              <a:rPr lang="de-CH" dirty="0"/>
              <a:t>K </a:t>
            </a:r>
            <a:r>
              <a:rPr lang="de-CH" b="1" dirty="0"/>
              <a:t>B </a:t>
            </a:r>
            <a:r>
              <a:rPr lang="de-CH" dirty="0"/>
              <a:t>10 . . . innere </a:t>
            </a:r>
            <a:r>
              <a:rPr lang="de-CH" dirty="0" smtClean="0"/>
              <a:t>Sequenz</a:t>
            </a:r>
          </a:p>
          <a:p>
            <a:endParaRPr lang="de-CH" dirty="0"/>
          </a:p>
          <a:p>
            <a:r>
              <a:rPr lang="de-CH" dirty="0"/>
              <a:t>von langen Farben die 4. Höchste : D 9 8 </a:t>
            </a:r>
            <a:r>
              <a:rPr lang="de-CH" b="1" dirty="0"/>
              <a:t>7 </a:t>
            </a:r>
            <a:r>
              <a:rPr lang="de-CH" dirty="0"/>
              <a:t>, D B 5 </a:t>
            </a:r>
            <a:r>
              <a:rPr lang="de-CH" b="1" dirty="0"/>
              <a:t>4 </a:t>
            </a:r>
            <a:r>
              <a:rPr lang="de-CH" dirty="0"/>
              <a:t>3 , K 10 8 </a:t>
            </a:r>
            <a:r>
              <a:rPr lang="de-CH" b="1" dirty="0"/>
              <a:t>7 </a:t>
            </a:r>
            <a:r>
              <a:rPr lang="de-CH" dirty="0" smtClean="0"/>
              <a:t>2</a:t>
            </a:r>
          </a:p>
          <a:p>
            <a:endParaRPr lang="de-CH" dirty="0"/>
          </a:p>
          <a:p>
            <a:r>
              <a:rPr lang="de-CH" dirty="0"/>
              <a:t>von 4 kleinen Karten die 2.höchste: 10 </a:t>
            </a:r>
            <a:r>
              <a:rPr lang="de-CH" b="1" dirty="0"/>
              <a:t>8 </a:t>
            </a:r>
            <a:r>
              <a:rPr lang="de-CH" dirty="0"/>
              <a:t>5 3 , 8 </a:t>
            </a:r>
            <a:r>
              <a:rPr lang="de-CH" b="1" dirty="0"/>
              <a:t>7 </a:t>
            </a:r>
            <a:r>
              <a:rPr lang="de-CH" dirty="0"/>
              <a:t>5 </a:t>
            </a:r>
            <a:r>
              <a:rPr lang="de-CH" dirty="0" smtClean="0"/>
              <a:t>4</a:t>
            </a:r>
          </a:p>
          <a:p>
            <a:endParaRPr lang="de-CH" dirty="0"/>
          </a:p>
          <a:p>
            <a:r>
              <a:rPr lang="de-CH" dirty="0"/>
              <a:t>von einer Figur zu dritt die Kleinste: K 7 </a:t>
            </a:r>
            <a:r>
              <a:rPr lang="de-CH" b="1" dirty="0"/>
              <a:t>5 </a:t>
            </a:r>
            <a:r>
              <a:rPr lang="de-CH" dirty="0"/>
              <a:t>, D 8 </a:t>
            </a:r>
            <a:r>
              <a:rPr lang="de-CH" b="1" dirty="0" smtClean="0"/>
              <a:t>6</a:t>
            </a:r>
          </a:p>
          <a:p>
            <a:endParaRPr lang="de-CH" b="1" dirty="0"/>
          </a:p>
          <a:p>
            <a:r>
              <a:rPr lang="de-CH" dirty="0"/>
              <a:t>von drei kleinen Karten : </a:t>
            </a:r>
            <a:r>
              <a:rPr lang="de-CH" b="1" dirty="0"/>
              <a:t>9 </a:t>
            </a:r>
            <a:r>
              <a:rPr lang="de-CH" dirty="0"/>
              <a:t>7 4 sollte das </a:t>
            </a:r>
            <a:r>
              <a:rPr lang="de-CH" dirty="0" err="1"/>
              <a:t>Ausspiel</a:t>
            </a:r>
            <a:r>
              <a:rPr lang="de-CH" dirty="0"/>
              <a:t> vermieden werden. Gegen SA die</a:t>
            </a:r>
          </a:p>
          <a:p>
            <a:r>
              <a:rPr lang="de-CH" dirty="0"/>
              <a:t>Höchste (die 9) – sogenanntes „top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nothing</a:t>
            </a:r>
            <a:r>
              <a:rPr lang="de-CH" dirty="0"/>
              <a:t>“-</a:t>
            </a:r>
            <a:r>
              <a:rPr lang="de-CH" dirty="0" err="1"/>
              <a:t>Ausspiel</a:t>
            </a:r>
            <a:r>
              <a:rPr lang="de-CH" dirty="0"/>
              <a:t> </a:t>
            </a:r>
            <a:endParaRPr lang="de-CH" dirty="0" smtClean="0"/>
          </a:p>
          <a:p>
            <a:endParaRPr lang="de-CH" dirty="0"/>
          </a:p>
          <a:p>
            <a:r>
              <a:rPr lang="de-CH" dirty="0"/>
              <a:t>von zwei Karten die Höchste : </a:t>
            </a:r>
            <a:r>
              <a:rPr lang="de-CH" b="1" dirty="0"/>
              <a:t>D </a:t>
            </a:r>
            <a:r>
              <a:rPr lang="de-CH" dirty="0"/>
              <a:t>8 , </a:t>
            </a:r>
            <a:r>
              <a:rPr lang="de-CH" b="1" dirty="0"/>
              <a:t>10 </a:t>
            </a:r>
            <a:r>
              <a:rPr lang="de-CH" dirty="0"/>
              <a:t>5 , </a:t>
            </a:r>
            <a:r>
              <a:rPr lang="de-CH" b="1" dirty="0"/>
              <a:t>4 </a:t>
            </a:r>
            <a:r>
              <a:rPr lang="de-CH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88720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0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644" r="41952" b="49494"/>
          <a:stretch/>
        </p:blipFill>
        <p:spPr bwMode="auto">
          <a:xfrm>
            <a:off x="755576" y="2060848"/>
            <a:ext cx="7192779" cy="27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0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9" b="18618"/>
          <a:stretch/>
        </p:blipFill>
        <p:spPr bwMode="auto">
          <a:xfrm>
            <a:off x="827584" y="908720"/>
            <a:ext cx="7480120" cy="521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5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/>
          </a:bodyPr>
          <a:lstStyle/>
          <a:p>
            <a:r>
              <a:rPr lang="de-CH" sz="2000" b="1" dirty="0"/>
              <a:t>v</a:t>
            </a:r>
            <a:r>
              <a:rPr lang="de-CH" sz="2000" b="1" dirty="0" smtClean="0"/>
              <a:t>on einem wertlosen Doubleton gegen Farbkontrakte</a:t>
            </a:r>
            <a:endParaRPr lang="de-CH" sz="2000" b="1" dirty="0"/>
          </a:p>
        </p:txBody>
      </p:sp>
      <p:pic>
        <p:nvPicPr>
          <p:cNvPr id="24578" name="Picture 2" descr="C:\Users\mariusz\Desktop\Bridgeseminar Ausspiele\Pen0000000111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5" b="62660"/>
          <a:stretch/>
        </p:blipFill>
        <p:spPr bwMode="auto">
          <a:xfrm>
            <a:off x="1259632" y="1124744"/>
            <a:ext cx="6279809" cy="24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riusz\Desktop\Bridgeseminar Ausspiele\Pen0000000111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7082" r="41311" b="48054"/>
          <a:stretch/>
        </p:blipFill>
        <p:spPr bwMode="auto">
          <a:xfrm>
            <a:off x="1360301" y="3717032"/>
            <a:ext cx="607846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4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1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61256" r="6260" b="9016"/>
          <a:stretch/>
        </p:blipFill>
        <p:spPr bwMode="auto">
          <a:xfrm>
            <a:off x="820448" y="1872000"/>
            <a:ext cx="7653535" cy="40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riusz\Desktop\Bridgeseminar Ausspiele\Pen0000000111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1" t="58473" r="5424" b="38872"/>
          <a:stretch/>
        </p:blipFill>
        <p:spPr bwMode="auto">
          <a:xfrm>
            <a:off x="2987824" y="1512000"/>
            <a:ext cx="534889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6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ariusz\Desktop\Bridgeseminar Ausspiele\Pen0000000113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0" b="69292"/>
          <a:stretch/>
        </p:blipFill>
        <p:spPr bwMode="auto">
          <a:xfrm>
            <a:off x="755577" y="1556792"/>
            <a:ext cx="7632847" cy="313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de-CH" sz="2000" b="1" dirty="0"/>
              <a:t>v</a:t>
            </a:r>
            <a:r>
              <a:rPr lang="de-CH" sz="2000" b="1" dirty="0" smtClean="0"/>
              <a:t>om wertlosen Doubleton gegen SA Kontrakte</a:t>
            </a:r>
            <a:endParaRPr lang="de-CH" sz="2000" b="1" dirty="0"/>
          </a:p>
        </p:txBody>
      </p:sp>
      <p:pic>
        <p:nvPicPr>
          <p:cNvPr id="26626" name="Picture 2" descr="C:\Users\mariusz\Desktop\Bridgeseminar Ausspiele\Pen0000000113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4" b="23705"/>
          <a:stretch/>
        </p:blipFill>
        <p:spPr bwMode="auto">
          <a:xfrm>
            <a:off x="971600" y="1124744"/>
            <a:ext cx="723133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3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63" b="4785"/>
          <a:stretch/>
        </p:blipFill>
        <p:spPr bwMode="auto">
          <a:xfrm>
            <a:off x="1475656" y="404664"/>
            <a:ext cx="63274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C:\Users\mariusz\Desktop\Bridgeseminar Ausspiele\Pen0000000114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7" b="46297"/>
          <a:stretch/>
        </p:blipFill>
        <p:spPr bwMode="auto">
          <a:xfrm>
            <a:off x="1619673" y="2144486"/>
            <a:ext cx="6183404" cy="44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5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4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91" b="9399"/>
          <a:stretch/>
        </p:blipFill>
        <p:spPr bwMode="auto">
          <a:xfrm>
            <a:off x="755576" y="1324000"/>
            <a:ext cx="7678259" cy="440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de-CH" sz="2000" b="1" dirty="0" smtClean="0"/>
              <a:t>Quiz-von einem wertlosen Doubleton</a:t>
            </a:r>
            <a:endParaRPr lang="de-CH" sz="2000" b="1" dirty="0"/>
          </a:p>
        </p:txBody>
      </p:sp>
      <p:pic>
        <p:nvPicPr>
          <p:cNvPr id="28674" name="Picture 2" descr="C:\Users\mariusz\Desktop\Bridgeseminar Ausspiele\Pen000000011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13993" r="44460" b="71654"/>
          <a:stretch/>
        </p:blipFill>
        <p:spPr bwMode="auto">
          <a:xfrm>
            <a:off x="755576" y="1676688"/>
            <a:ext cx="740396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b="63969"/>
          <a:stretch/>
        </p:blipFill>
        <p:spPr bwMode="auto">
          <a:xfrm>
            <a:off x="755576" y="1628800"/>
            <a:ext cx="77048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60770"/>
              </p:ext>
            </p:extLst>
          </p:nvPr>
        </p:nvGraphicFramePr>
        <p:xfrm>
          <a:off x="1331641" y="908720"/>
          <a:ext cx="3600399" cy="3017520"/>
        </p:xfrm>
        <a:graphic>
          <a:graphicData uri="http://schemas.openxmlformats.org/drawingml/2006/table">
            <a:tbl>
              <a:tblPr/>
              <a:tblGrid>
                <a:gridCol w="664179"/>
                <a:gridCol w="2936220"/>
              </a:tblGrid>
              <a:tr h="520067">
                <a:tc>
                  <a:txBody>
                    <a:bodyPr/>
                    <a:lstStyle/>
                    <a:p>
                      <a:r>
                        <a:rPr lang="de-CH" dirty="0">
                          <a:effectLst/>
                        </a:rPr>
                        <a:t>Spieltechnik</a:t>
                      </a:r>
                    </a:p>
                  </a:txBody>
                  <a:tcPr marL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effectLst/>
                        </a:rPr>
                        <a:t>11er Regel</a:t>
                      </a:r>
                      <a:endParaRPr lang="de-CH" dirty="0">
                        <a:effectLst/>
                      </a:endParaRPr>
                    </a:p>
                  </a:txBody>
                  <a:tcPr marL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20067">
                <a:tc>
                  <a:txBody>
                    <a:bodyPr/>
                    <a:lstStyle/>
                    <a:p>
                      <a:r>
                        <a:rPr lang="de-CH">
                          <a:effectLst/>
                        </a:rPr>
                        <a:t>Ziel</a:t>
                      </a:r>
                    </a:p>
                  </a:txBody>
                  <a:tcPr marL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effectLst/>
                        </a:rPr>
                        <a:t>beim </a:t>
                      </a:r>
                      <a:r>
                        <a:rPr lang="de-CH" dirty="0" err="1">
                          <a:effectLst/>
                        </a:rPr>
                        <a:t>Ausspiel</a:t>
                      </a:r>
                      <a:r>
                        <a:rPr lang="de-CH" dirty="0">
                          <a:effectLst/>
                        </a:rPr>
                        <a:t> Information über den Sitz hoher Karten in der gespielten Farbe vermitteln</a:t>
                      </a:r>
                    </a:p>
                  </a:txBody>
                  <a:tcPr marL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20067">
                <a:tc>
                  <a:txBody>
                    <a:bodyPr/>
                    <a:lstStyle/>
                    <a:p>
                      <a:r>
                        <a:rPr lang="de-CH">
                          <a:effectLst/>
                        </a:rPr>
                        <a:t>Beschreibung</a:t>
                      </a:r>
                    </a:p>
                  </a:txBody>
                  <a:tcPr marL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effectLst/>
                        </a:rPr>
                        <a:t>mit der vierthöchsten Karte einer Farbe angreifen</a:t>
                      </a:r>
                    </a:p>
                  </a:txBody>
                  <a:tcPr marL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37771"/>
              </p:ext>
            </p:extLst>
          </p:nvPr>
        </p:nvGraphicFramePr>
        <p:xfrm>
          <a:off x="1331640" y="4221088"/>
          <a:ext cx="3546488" cy="1753804"/>
        </p:xfrm>
        <a:graphic>
          <a:graphicData uri="http://schemas.openxmlformats.org/drawingml/2006/table">
            <a:tbl>
              <a:tblPr/>
              <a:tblGrid>
                <a:gridCol w="1142734"/>
                <a:gridCol w="1142734"/>
                <a:gridCol w="1261020"/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effectLst/>
                        </a:rPr>
                        <a:t/>
                      </a:r>
                      <a:br>
                        <a:rPr lang="de-CH" dirty="0">
                          <a:effectLst/>
                        </a:rPr>
                      </a:br>
                      <a:endParaRPr lang="de-CH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effectLst/>
                        </a:rPr>
                        <a:t>1092</a:t>
                      </a:r>
                      <a:endParaRPr lang="de-CH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62">
                <a:tc>
                  <a:txBody>
                    <a:bodyPr/>
                    <a:lstStyle/>
                    <a:p>
                      <a:pPr algn="ctr"/>
                      <a:r>
                        <a:rPr lang="de-CH">
                          <a:effectLst/>
                        </a:rPr>
                        <a:t>* * * </a:t>
                      </a:r>
                      <a:r>
                        <a:rPr lang="de-CH" b="1">
                          <a:effectLst/>
                        </a:rPr>
                        <a:t>7</a:t>
                      </a:r>
                      <a:r>
                        <a:rPr lang="de-CH">
                          <a:effectLst/>
                        </a:rPr>
                        <a:t> ..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>
                          <a:effectLst/>
                        </a:rPr>
                        <a:t>K 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6862">
                <a:tc>
                  <a:txBody>
                    <a:bodyPr/>
                    <a:lstStyle/>
                    <a:p>
                      <a:endParaRPr lang="de-CH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>
                          <a:effectLst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5076056" y="1166842"/>
            <a:ext cx="2843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West spielt gegen einen SA-Kontrakt von Süd die 7 aus. Wir errechnen 11 - 7 = 4 und ziehen den eigenen König sowie die 10 und 9 des Dummy ab. Also muss der Alleinspieler genau </a:t>
            </a:r>
            <a:r>
              <a:rPr lang="de-CH" b="1" dirty="0"/>
              <a:t>eine</a:t>
            </a:r>
            <a:r>
              <a:rPr lang="de-CH" dirty="0"/>
              <a:t> Karte besitzen, die höher ist als die 7. Außerdem kann er nicht mehr als insgesamt 4 Karten besitzen (13 - 4</a:t>
            </a:r>
            <a:r>
              <a:rPr lang="de-CH" i="1" dirty="0"/>
              <a:t>[Angreifer]</a:t>
            </a:r>
            <a:r>
              <a:rPr lang="de-CH" dirty="0"/>
              <a:t> - 3</a:t>
            </a:r>
            <a:r>
              <a:rPr lang="de-CH" i="1" dirty="0"/>
              <a:t>[Dummy]</a:t>
            </a:r>
            <a:r>
              <a:rPr lang="de-CH" dirty="0"/>
              <a:t> -2 </a:t>
            </a:r>
            <a:r>
              <a:rPr lang="de-CH" i="1" dirty="0"/>
              <a:t>[wir</a:t>
            </a:r>
            <a:r>
              <a:rPr lang="de-CH" i="1" dirty="0" smtClean="0"/>
              <a:t>]</a:t>
            </a:r>
            <a:r>
              <a:rPr lang="de-CH" dirty="0" smtClean="0"/>
              <a:t>).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64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35520" r="44460" b="49618"/>
          <a:stretch/>
        </p:blipFill>
        <p:spPr bwMode="auto">
          <a:xfrm>
            <a:off x="827584" y="1772816"/>
            <a:ext cx="7488831" cy="33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1" r="6618" b="42619"/>
          <a:stretch/>
        </p:blipFill>
        <p:spPr bwMode="auto">
          <a:xfrm>
            <a:off x="806200" y="1873808"/>
            <a:ext cx="756084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57570" r="44460" b="28083"/>
          <a:stretch/>
        </p:blipFill>
        <p:spPr bwMode="auto">
          <a:xfrm>
            <a:off x="755576" y="1844824"/>
            <a:ext cx="745282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4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59" r="6618" b="12191"/>
          <a:stretch/>
        </p:blipFill>
        <p:spPr bwMode="auto">
          <a:xfrm>
            <a:off x="755576" y="1484784"/>
            <a:ext cx="7663459" cy="41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4968" y="18864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de-CH" sz="2000" b="1" dirty="0" smtClean="0"/>
              <a:t>Von einer Sequenz</a:t>
            </a:r>
            <a:endParaRPr lang="de-CH" sz="2000" b="1" dirty="0"/>
          </a:p>
        </p:txBody>
      </p:sp>
      <p:pic>
        <p:nvPicPr>
          <p:cNvPr id="29698" name="Picture 2" descr="C:\Users\mariusz\Desktop\Bridgeseminar Ausspiele\Pen0000000116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" r="4560" b="23357"/>
          <a:stretch/>
        </p:blipFill>
        <p:spPr bwMode="auto">
          <a:xfrm>
            <a:off x="2051720" y="620688"/>
            <a:ext cx="507609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5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ariusz\Desktop\Bridgeseminar Ausspiele\Pen0000000117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7" b="1982"/>
          <a:stretch/>
        </p:blipFill>
        <p:spPr bwMode="auto">
          <a:xfrm>
            <a:off x="755576" y="620688"/>
            <a:ext cx="7632848" cy="252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mariusz\Desktop\Bridgeseminar Ausspiele\Pen0000000118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" b="84658"/>
          <a:stretch/>
        </p:blipFill>
        <p:spPr bwMode="auto">
          <a:xfrm>
            <a:off x="107504" y="3107355"/>
            <a:ext cx="8208912" cy="124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ariusz\Desktop\Bridgeseminar Ausspiele\Pen0000000118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8" t="17551" r="7076" b="65597"/>
          <a:stretch/>
        </p:blipFill>
        <p:spPr bwMode="auto">
          <a:xfrm>
            <a:off x="539552" y="1988840"/>
            <a:ext cx="8208913" cy="261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3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de-CH" sz="2000" b="1" dirty="0"/>
              <a:t>v</a:t>
            </a:r>
            <a:r>
              <a:rPr lang="de-CH" sz="2000" b="1" dirty="0" smtClean="0"/>
              <a:t>on inneren Sequenzen</a:t>
            </a:r>
            <a:endParaRPr lang="de-CH" sz="2000" b="1" dirty="0"/>
          </a:p>
        </p:txBody>
      </p:sp>
      <p:pic>
        <p:nvPicPr>
          <p:cNvPr id="3" name="Picture 3" descr="C:\Users\mariusz\Desktop\Bridgeseminar Ausspiele\Pen0000000118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8" t="47304" r="7076" b="5968"/>
          <a:stretch/>
        </p:blipFill>
        <p:spPr bwMode="auto">
          <a:xfrm>
            <a:off x="539552" y="620688"/>
            <a:ext cx="795460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ariusz\Desktop\Bridgeseminar Ausspiele\Pen0000000119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27257"/>
          <a:stretch/>
        </p:blipFill>
        <p:spPr bwMode="auto">
          <a:xfrm>
            <a:off x="1619672" y="434463"/>
            <a:ext cx="5727650" cy="595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9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3" b="5280"/>
          <a:stretch/>
        </p:blipFill>
        <p:spPr bwMode="auto">
          <a:xfrm>
            <a:off x="899592" y="692696"/>
            <a:ext cx="777410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riusz\Desktop\Bridgeseminar Ausspiele\Pen0000000120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7" b="89907"/>
          <a:stretch/>
        </p:blipFill>
        <p:spPr bwMode="auto">
          <a:xfrm>
            <a:off x="827584" y="3429000"/>
            <a:ext cx="7074544" cy="6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5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usz\Desktop\Bridgeseminar Ausspiele\Pen0000000094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26530" r="2312" b="20086"/>
          <a:stretch/>
        </p:blipFill>
        <p:spPr bwMode="auto">
          <a:xfrm>
            <a:off x="1403648" y="692696"/>
            <a:ext cx="5940408" cy="501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2525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iusz\Desktop\Bridgeseminar Ausspiele\Pen0000000120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5" b="62341"/>
          <a:stretch/>
        </p:blipFill>
        <p:spPr bwMode="auto">
          <a:xfrm>
            <a:off x="827584" y="1268760"/>
            <a:ext cx="794437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1365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20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59" b="20921"/>
          <a:stretch/>
        </p:blipFill>
        <p:spPr bwMode="auto">
          <a:xfrm>
            <a:off x="1547664" y="1052736"/>
            <a:ext cx="629513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9371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usz\Desktop\Bridgeseminar Ausspiele\Pen0000000123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9" b="34247"/>
          <a:stretch/>
        </p:blipFill>
        <p:spPr bwMode="auto">
          <a:xfrm>
            <a:off x="1691679" y="620688"/>
            <a:ext cx="6040469" cy="55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14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23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51" b="4956"/>
          <a:stretch/>
        </p:blipFill>
        <p:spPr bwMode="auto">
          <a:xfrm>
            <a:off x="611560" y="260648"/>
            <a:ext cx="7878361" cy="338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riusz\Desktop\Bridgeseminar Ausspiele\Pen0000000124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4301" r="5900" b="87497"/>
          <a:stretch/>
        </p:blipFill>
        <p:spPr bwMode="auto">
          <a:xfrm>
            <a:off x="396420" y="3501008"/>
            <a:ext cx="8308640" cy="12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riusz\Desktop\Bridgeseminar Ausspiele\Pen0000000125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6582" r="7251" b="78555"/>
          <a:stretch/>
        </p:blipFill>
        <p:spPr bwMode="auto">
          <a:xfrm>
            <a:off x="827584" y="4653136"/>
            <a:ext cx="7200800" cy="188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741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24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0" b="17904"/>
          <a:stretch/>
        </p:blipFill>
        <p:spPr bwMode="auto">
          <a:xfrm>
            <a:off x="1619672" y="465952"/>
            <a:ext cx="5712974" cy="593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947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usz\Desktop\Bridgeseminar Ausspiele\Pen0000000125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2" b="5523"/>
          <a:stretch/>
        </p:blipFill>
        <p:spPr bwMode="auto">
          <a:xfrm>
            <a:off x="1979712" y="226472"/>
            <a:ext cx="5199902" cy="556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riusz\Desktop\Bridgeseminar Ausspiele\Pen0000000126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2" b="91207"/>
          <a:stretch/>
        </p:blipFill>
        <p:spPr bwMode="auto">
          <a:xfrm>
            <a:off x="1958200" y="5779694"/>
            <a:ext cx="5127894" cy="39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0135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usz\Desktop\Bridgeseminar Ausspiele\Pen0000000126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8" b="40973"/>
          <a:stretch/>
        </p:blipFill>
        <p:spPr bwMode="auto">
          <a:xfrm>
            <a:off x="1201952" y="608016"/>
            <a:ext cx="7056784" cy="562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136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26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2" b="41024"/>
          <a:stretch/>
        </p:blipFill>
        <p:spPr bwMode="auto">
          <a:xfrm>
            <a:off x="2051767" y="665888"/>
            <a:ext cx="4457899" cy="240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riusz\Desktop\Bridgeseminar Ausspiele\Pen0000000126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66" b="13947"/>
          <a:stretch/>
        </p:blipFill>
        <p:spPr bwMode="auto">
          <a:xfrm>
            <a:off x="827584" y="3068960"/>
            <a:ext cx="7341593" cy="31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645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usz\Desktop\Bridgeseminar Ausspiele\Pen0000000127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0" b="32006"/>
          <a:stretch/>
        </p:blipFill>
        <p:spPr bwMode="auto">
          <a:xfrm>
            <a:off x="1043608" y="404664"/>
            <a:ext cx="686469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0643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usz\Desktop\Bridgeseminar Ausspiele\Pen0000000128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" b="26464"/>
          <a:stretch/>
        </p:blipFill>
        <p:spPr bwMode="auto">
          <a:xfrm>
            <a:off x="1562943" y="392016"/>
            <a:ext cx="5675040" cy="587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562943" y="6412686"/>
            <a:ext cx="251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Was soll West nun tun ?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413511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dirty="0" smtClean="0"/>
              <a:t>von 3 kleinen Karten</a:t>
            </a:r>
            <a:endParaRPr lang="de-CH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CH" sz="4000" b="1" dirty="0" smtClean="0"/>
              <a:t>7 5 3 </a:t>
            </a:r>
            <a:r>
              <a:rPr lang="de-CH" dirty="0" smtClean="0"/>
              <a:t>z. B. in Pik</a:t>
            </a:r>
          </a:p>
          <a:p>
            <a:r>
              <a:rPr lang="de-CH" sz="4000" b="1" dirty="0" smtClean="0"/>
              <a:t>7</a:t>
            </a:r>
            <a:r>
              <a:rPr lang="de-CH" dirty="0" smtClean="0"/>
              <a:t> zeigt dass keine Figur da ist, sagt aber nichts von Zahl der Karten, viel mehr lässt ein Doubleton vermuten</a:t>
            </a:r>
          </a:p>
          <a:p>
            <a:r>
              <a:rPr lang="de-CH" sz="4300" b="1" dirty="0" smtClean="0"/>
              <a:t>5</a:t>
            </a:r>
            <a:r>
              <a:rPr lang="de-CH" dirty="0" smtClean="0"/>
              <a:t> </a:t>
            </a:r>
            <a:r>
              <a:rPr lang="de-CH" dirty="0" err="1" smtClean="0"/>
              <a:t>sg</a:t>
            </a:r>
            <a:r>
              <a:rPr lang="de-CH" dirty="0" smtClean="0"/>
              <a:t>. MUD (</a:t>
            </a:r>
            <a:r>
              <a:rPr lang="de-CH" dirty="0" err="1" smtClean="0"/>
              <a:t>middle</a:t>
            </a:r>
            <a:r>
              <a:rPr lang="de-CH" dirty="0" smtClean="0"/>
              <a:t> </a:t>
            </a:r>
            <a:r>
              <a:rPr lang="de-CH" dirty="0" err="1" smtClean="0"/>
              <a:t>up</a:t>
            </a:r>
            <a:r>
              <a:rPr lang="de-CH" dirty="0" smtClean="0"/>
              <a:t> down) verursacht Probleme, da muss zuerst auf zweiter Abwurf gewartet werden</a:t>
            </a:r>
          </a:p>
          <a:p>
            <a:r>
              <a:rPr lang="de-CH" sz="4300" b="1" dirty="0" smtClean="0"/>
              <a:t>3</a:t>
            </a:r>
            <a:r>
              <a:rPr lang="de-CH" dirty="0" smtClean="0"/>
              <a:t> zeigt, dass sie kein Doubleton haben, lässt aber auf Figur deuten.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62869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692696"/>
            <a:ext cx="28498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/>
          </a:p>
          <a:p>
            <a:r>
              <a:rPr lang="de-CH" dirty="0" smtClean="0"/>
              <a:t>1316490837</a:t>
            </a:r>
          </a:p>
          <a:p>
            <a:r>
              <a:rPr lang="de-CH" dirty="0" smtClean="0"/>
              <a:t>Teilung 3 höre genau zu……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2049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de-CH" sz="2000" dirty="0"/>
              <a:t>v</a:t>
            </a:r>
            <a:r>
              <a:rPr lang="de-CH" sz="2000" dirty="0" smtClean="0"/>
              <a:t>on 3 kleinen Karten</a:t>
            </a:r>
            <a:endParaRPr lang="de-CH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t="7125" r="5208" b="46898"/>
          <a:stretch/>
        </p:blipFill>
        <p:spPr bwMode="auto">
          <a:xfrm>
            <a:off x="755576" y="622472"/>
            <a:ext cx="761848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61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Zusammenfassung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63688" y="3284985"/>
            <a:ext cx="6120680" cy="1152128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3" r="4575" b="25827"/>
          <a:stretch/>
        </p:blipFill>
        <p:spPr bwMode="auto">
          <a:xfrm>
            <a:off x="827584" y="2492896"/>
            <a:ext cx="7488832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231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">
  <a:themeElements>
    <a:clrScheme name="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662</Words>
  <Application>Microsoft Office PowerPoint</Application>
  <PresentationFormat>Bildschirmpräsentation (4:3)</PresentationFormat>
  <Paragraphs>86</Paragraphs>
  <Slides>70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70</vt:i4>
      </vt:variant>
    </vt:vector>
  </HeadingPairs>
  <TitlesOfParts>
    <vt:vector size="71" baseType="lpstr">
      <vt:lpstr>Pin</vt:lpstr>
      <vt:lpstr>Ausspiele Teil 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von 3 kleinen Karten</vt:lpstr>
      <vt:lpstr>von 3 kleinen Karten</vt:lpstr>
      <vt:lpstr>Zusammenfassung</vt:lpstr>
      <vt:lpstr>Von 3 kleinen Karten. Ihr Partner hat die Farbe gereizt</vt:lpstr>
      <vt:lpstr>PowerPoint-Präsentation</vt:lpstr>
      <vt:lpstr>PowerPoint-Präsentation</vt:lpstr>
      <vt:lpstr>PowerPoint-Präsentation</vt:lpstr>
      <vt:lpstr>PowerPoint-Präsentation</vt:lpstr>
      <vt:lpstr>von 3 kleinen Karten- der Gegner hat die Farbe gereizt</vt:lpstr>
      <vt:lpstr>Von 3 kleinen Karten-die Farbe wurde nicht gereizt</vt:lpstr>
      <vt:lpstr>MUD ?</vt:lpstr>
      <vt:lpstr>Von 3 kleinen Karten-Zusammenfassung</vt:lpstr>
      <vt:lpstr>Von 4 oder 5 kleinen Karten</vt:lpstr>
      <vt:lpstr>PowerPoint-Präsentation</vt:lpstr>
      <vt:lpstr>Quiz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Von 10xx oder 9xx</vt:lpstr>
      <vt:lpstr>PowerPoint-Präsentation</vt:lpstr>
      <vt:lpstr>PowerPoint-Präsentation</vt:lpstr>
      <vt:lpstr>PowerPoint-Präsentation</vt:lpstr>
      <vt:lpstr>PowerPoint-Präsentation</vt:lpstr>
      <vt:lpstr>Quiz-von 10xx oder 9xx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von einem wertlosen Doubleton gegen Farbkontrakte</vt:lpstr>
      <vt:lpstr>PowerPoint-Präsentation</vt:lpstr>
      <vt:lpstr>PowerPoint-Präsentation</vt:lpstr>
      <vt:lpstr>vom wertlosen Doubleton gegen SA Kontrakte</vt:lpstr>
      <vt:lpstr>PowerPoint-Präsentation</vt:lpstr>
      <vt:lpstr>PowerPoint-Präsentation</vt:lpstr>
      <vt:lpstr>Quiz-von einem wertlosen Doubleton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Von einer Sequenz</vt:lpstr>
      <vt:lpstr>PowerPoint-Präsentation</vt:lpstr>
      <vt:lpstr>PowerPoint-Präsentation</vt:lpstr>
      <vt:lpstr>von inneren Sequenzen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Ausspiele Teil 1</dc:title>
  <dc:creator>Mariusz Kraszewski</dc:creator>
  <cp:lastModifiedBy>Mariusz Kraszewski</cp:lastModifiedBy>
  <cp:revision>57</cp:revision>
  <cp:lastPrinted>2012-02-07T14:13:42Z</cp:lastPrinted>
  <dcterms:created xsi:type="dcterms:W3CDTF">2011-12-10T19:00:35Z</dcterms:created>
  <dcterms:modified xsi:type="dcterms:W3CDTF">2012-02-07T14:14:59Z</dcterms:modified>
</cp:coreProperties>
</file>